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57" r:id="rId4"/>
    <p:sldId id="258" r:id="rId5"/>
    <p:sldId id="259" r:id="rId6"/>
    <p:sldId id="260" r:id="rId7"/>
    <p:sldId id="261" r:id="rId8"/>
    <p:sldId id="262" r:id="rId9"/>
    <p:sldId id="278" r:id="rId10"/>
    <p:sldId id="263" r:id="rId11"/>
    <p:sldId id="264" r:id="rId12"/>
    <p:sldId id="265" r:id="rId13"/>
    <p:sldId id="266" r:id="rId14"/>
    <p:sldId id="267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97" autoAdjust="0"/>
    <p:restoredTop sz="94660"/>
  </p:normalViewPr>
  <p:slideViewPr>
    <p:cSldViewPr>
      <p:cViewPr varScale="1">
        <p:scale>
          <a:sx n="66" d="100"/>
          <a:sy n="66" d="100"/>
        </p:scale>
        <p:origin x="1308" y="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59100-C057-426B-9299-6EB062EA5AB6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8968A-CACA-4998-8238-BF6D03F8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274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59100-C057-426B-9299-6EB062EA5AB6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8968A-CACA-4998-8238-BF6D03F8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622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59100-C057-426B-9299-6EB062EA5AB6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8968A-CACA-4998-8238-BF6D03F8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007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59100-C057-426B-9299-6EB062EA5AB6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8968A-CACA-4998-8238-BF6D03F8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214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59100-C057-426B-9299-6EB062EA5AB6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8968A-CACA-4998-8238-BF6D03F8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844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59100-C057-426B-9299-6EB062EA5AB6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8968A-CACA-4998-8238-BF6D03F8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950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59100-C057-426B-9299-6EB062EA5AB6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8968A-CACA-4998-8238-BF6D03F8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394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59100-C057-426B-9299-6EB062EA5AB6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8968A-CACA-4998-8238-BF6D03F8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572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59100-C057-426B-9299-6EB062EA5AB6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8968A-CACA-4998-8238-BF6D03F8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639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59100-C057-426B-9299-6EB062EA5AB6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8968A-CACA-4998-8238-BF6D03F8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67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59100-C057-426B-9299-6EB062EA5AB6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8968A-CACA-4998-8238-BF6D03F8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685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F59100-C057-426B-9299-6EB062EA5AB6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78968A-CACA-4998-8238-BF6D03F8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4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8890" y="1524"/>
            <a:ext cx="4029710" cy="762000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>
              <a:solidFill>
                <a:srgbClr val="FF0000"/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9126" y="63499"/>
            <a:ext cx="2760726" cy="4946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University of</a:t>
            </a:r>
            <a:r>
              <a:rPr sz="1600" spc="-2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Basrah</a:t>
            </a:r>
            <a:endParaRPr sz="1600" dirty="0">
              <a:latin typeface="Britannic Bold"/>
              <a:cs typeface="Britannic Bold"/>
            </a:endParaRPr>
          </a:p>
          <a:p>
            <a:pPr algn="ctr">
              <a:lnSpc>
                <a:spcPts val="1850"/>
              </a:lnSpc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Al-Zahraa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Medical</a:t>
            </a:r>
            <a:r>
              <a:rPr sz="1600" spc="-70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College</a:t>
            </a:r>
            <a:endParaRPr sz="1600" dirty="0">
              <a:latin typeface="Britannic Bold"/>
              <a:cs typeface="Britannic Bold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240617" y="39308"/>
            <a:ext cx="636183" cy="7106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069070" y="0"/>
            <a:ext cx="4006822" cy="75184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334001" y="14731"/>
            <a:ext cx="3612388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 algn="ctr">
              <a:lnSpc>
                <a:spcPts val="1760"/>
              </a:lnSpc>
              <a:spcBef>
                <a:spcPts val="28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Ministry of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higher</a:t>
            </a:r>
            <a:r>
              <a:rPr sz="1600" spc="-5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Education  </a:t>
            </a:r>
            <a:r>
              <a:rPr sz="1600" spc="-10" dirty="0">
                <a:solidFill>
                  <a:srgbClr val="001F5F"/>
                </a:solidFill>
                <a:latin typeface="Britannic Bold"/>
                <a:cs typeface="Britannic Bold"/>
              </a:rPr>
              <a:t>and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Scientific</a:t>
            </a:r>
            <a:r>
              <a:rPr sz="1600" spc="-1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Research</a:t>
            </a:r>
            <a:endParaRPr sz="1600" dirty="0">
              <a:latin typeface="Britannic Bold"/>
              <a:cs typeface="Britannic Bold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841009"/>
            <a:ext cx="504423" cy="483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419056"/>
            <a:ext cx="542925" cy="438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4842200"/>
            <a:ext cx="1965013" cy="1976437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0"/>
              </a:schemeClr>
            </a:outerShdw>
          </a:effectLst>
        </p:spPr>
      </p:pic>
      <p:sp>
        <p:nvSpPr>
          <p:cNvPr id="12" name="object 4"/>
          <p:cNvSpPr/>
          <p:nvPr/>
        </p:nvSpPr>
        <p:spPr>
          <a:xfrm>
            <a:off x="914400" y="6096000"/>
            <a:ext cx="6248400" cy="762000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GYNAECOLOGY 20th</a:t>
            </a:r>
            <a:r>
              <a:rPr lang="en-US" sz="2400" b="1" dirty="0">
                <a:solidFill>
                  <a:schemeClr val="bg1"/>
                </a:solidFill>
              </a:rPr>
              <a:t>	</a:t>
            </a:r>
            <a:endParaRPr lang="en-US" sz="24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EDITION by Ten Teachers</a:t>
            </a:r>
            <a:endParaRPr sz="2400" b="1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37336" y="1600200"/>
            <a:ext cx="668675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REPRODUCTIVE BLOCK 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kern="0" dirty="0" smtClean="0">
                <a:solidFill>
                  <a:srgbClr val="000000"/>
                </a:solidFill>
              </a:rPr>
              <a:t>Duration : 1 hour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SUBFRTILITY</a:t>
            </a:r>
            <a:endParaRPr lang="en-US" sz="3200" b="1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Presented by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Dr.RAYA MUSLIM AL HASSAN</a:t>
            </a:r>
            <a:endParaRPr lang="en-US" sz="1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56575" y="782828"/>
            <a:ext cx="586751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Academic year 2021-2022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dirty="0" smtClean="0">
                <a:solidFill>
                  <a:srgbClr val="000000"/>
                </a:solidFill>
              </a:rPr>
              <a:t>5</a:t>
            </a:r>
            <a:r>
              <a:rPr lang="en-US" sz="2800" b="1" kern="0" baseline="30000" dirty="0" smtClean="0">
                <a:solidFill>
                  <a:srgbClr val="000000"/>
                </a:solidFill>
              </a:rPr>
              <a:t>th</a:t>
            </a:r>
            <a:r>
              <a:rPr lang="en-US" sz="2800" b="1" kern="0" dirty="0" smtClean="0">
                <a:solidFill>
                  <a:srgbClr val="000000"/>
                </a:solidFill>
              </a:rPr>
              <a:t>  year 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15304" y="3633808"/>
            <a:ext cx="80868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0000"/>
                </a:solidFill>
                <a:cs typeface="+mj-cs"/>
              </a:rPr>
              <a:t>Block </a:t>
            </a:r>
            <a:r>
              <a:rPr lang="en-US" sz="2400" b="1" dirty="0">
                <a:solidFill>
                  <a:srgbClr val="000000"/>
                </a:solidFill>
                <a:cs typeface="+mj-cs"/>
              </a:rPr>
              <a:t>staff</a:t>
            </a:r>
            <a:r>
              <a:rPr lang="en-US" sz="2400" b="1" dirty="0" smtClean="0">
                <a:solidFill>
                  <a:srgbClr val="000000"/>
                </a:solidFill>
                <a:cs typeface="+mj-cs"/>
              </a:rPr>
              <a:t>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FF0000"/>
                </a:solidFill>
                <a:cs typeface="+mj-cs"/>
              </a:rPr>
              <a:t>Dr.Raya Muslim Al Hassan (Block leader)          </a:t>
            </a:r>
            <a:endParaRPr lang="en-US" sz="2400" dirty="0" smtClean="0">
              <a:solidFill>
                <a:srgbClr val="000000"/>
              </a:solidFill>
              <a:cs typeface="+mj-cs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 smtClean="0">
                <a:solidFill>
                  <a:srgbClr val="000000"/>
                </a:solidFill>
              </a:rPr>
              <a:t>Dr.Marwa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</a:t>
            </a:r>
            <a:r>
              <a:rPr lang="en-US" sz="2400" dirty="0" err="1" smtClean="0">
                <a:solidFill>
                  <a:srgbClr val="000000"/>
                </a:solidFill>
              </a:rPr>
              <a:t>adik</a:t>
            </a:r>
            <a:r>
              <a:rPr lang="en-US" sz="2400" dirty="0" smtClean="0">
                <a:solidFill>
                  <a:srgbClr val="000000"/>
                </a:solidFill>
              </a:rPr>
              <a:t>  </a:t>
            </a:r>
            <a:r>
              <a:rPr lang="en-US" sz="2400" dirty="0" smtClean="0">
                <a:solidFill>
                  <a:srgbClr val="000000"/>
                </a:solidFill>
                <a:cs typeface="+mj-cs"/>
              </a:rPr>
              <a:t>(co leader)                                        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</a:rPr>
              <a:t>Dr. Abdul </a:t>
            </a:r>
            <a:r>
              <a:rPr lang="en-US" sz="2400" dirty="0" err="1" smtClean="0">
                <a:solidFill>
                  <a:srgbClr val="000000"/>
                </a:solidFill>
              </a:rPr>
              <a:t>kareem</a:t>
            </a:r>
            <a:r>
              <a:rPr lang="en-US" sz="2400" dirty="0" smtClean="0">
                <a:solidFill>
                  <a:srgbClr val="000000"/>
                </a:solidFill>
              </a:rPr>
              <a:t> Hussain </a:t>
            </a:r>
            <a:r>
              <a:rPr lang="en-US" sz="2400" dirty="0" err="1">
                <a:solidFill>
                  <a:srgbClr val="000000"/>
                </a:solidFill>
              </a:rPr>
              <a:t>S</a:t>
            </a:r>
            <a:r>
              <a:rPr lang="en-US" sz="2400" dirty="0" err="1" smtClean="0">
                <a:solidFill>
                  <a:srgbClr val="000000"/>
                </a:solidFill>
              </a:rPr>
              <a:t>ubber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 smtClean="0">
                <a:solidFill>
                  <a:srgbClr val="000000"/>
                </a:solidFill>
              </a:rPr>
              <a:t>Dr.Alaa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Hufdhi</a:t>
            </a:r>
            <a:endParaRPr lang="en-US" sz="24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651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/>
          <p:cNvSpPr txBox="1">
            <a:spLocks/>
          </p:cNvSpPr>
          <p:nvPr/>
        </p:nvSpPr>
        <p:spPr>
          <a:xfrm>
            <a:off x="457200" y="457200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dirty="0" smtClean="0">
                <a:solidFill>
                  <a:srgbClr val="FF0000"/>
                </a:solidFill>
              </a:rPr>
              <a:t>4) Ultrasound</a:t>
            </a:r>
            <a:endParaRPr lang="ar-IQ" altLang="en-US" dirty="0">
              <a:solidFill>
                <a:srgbClr val="FF0000"/>
              </a:solidFill>
            </a:endParaRPr>
          </a:p>
        </p:txBody>
      </p:sp>
      <p:sp>
        <p:nvSpPr>
          <p:cNvPr id="5" name="مستطيل 5"/>
          <p:cNvSpPr/>
          <p:nvPr/>
        </p:nvSpPr>
        <p:spPr>
          <a:xfrm>
            <a:off x="304800" y="1219200"/>
            <a:ext cx="4357687" cy="12303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Assess ovulation </a:t>
            </a:r>
          </a:p>
          <a:p>
            <a:pPr marL="457200" indent="-457200"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y tracking the size of follicle)</a:t>
            </a:r>
          </a:p>
          <a:p>
            <a:pPr>
              <a:defRPr/>
            </a:pP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مستطيل 8"/>
          <p:cNvSpPr>
            <a:spLocks noChangeArrowheads="1"/>
          </p:cNvSpPr>
          <p:nvPr/>
        </p:nvSpPr>
        <p:spPr bwMode="auto">
          <a:xfrm>
            <a:off x="5568616" y="2419350"/>
            <a:ext cx="3346784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GB" altLang="en-US" sz="2400" b="1" dirty="0" smtClean="0">
                <a:latin typeface="Times New Roman" pitchFamily="18" charset="0"/>
                <a:cs typeface="Times New Roman" pitchFamily="18" charset="0"/>
              </a:rPr>
              <a:t>U/S </a:t>
            </a:r>
            <a:r>
              <a:rPr lang="en-GB" altLang="en-US" sz="2400" b="1" dirty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GB" altLang="en-US" sz="2400" dirty="0">
                <a:latin typeface="Times New Roman" pitchFamily="18" charset="0"/>
                <a:cs typeface="Times New Roman" pitchFamily="18" charset="0"/>
              </a:rPr>
              <a:t>the ovary at  </a:t>
            </a:r>
            <a:r>
              <a:rPr lang="en-GB" altLang="en-US" sz="2400" dirty="0" smtClean="0">
                <a:latin typeface="Times New Roman" pitchFamily="18" charset="0"/>
                <a:cs typeface="Times New Roman" pitchFamily="18" charset="0"/>
              </a:rPr>
              <a:t>day </a:t>
            </a:r>
            <a:r>
              <a:rPr lang="en-GB" altLang="en-US" sz="2400" dirty="0">
                <a:latin typeface="Times New Roman" pitchFamily="18" charset="0"/>
                <a:cs typeface="Times New Roman" pitchFamily="18" charset="0"/>
              </a:rPr>
              <a:t>13  </a:t>
            </a:r>
            <a:r>
              <a:rPr lang="en-GB" altLang="en-US" sz="2400" dirty="0" smtClean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GB" altLang="en-US" sz="2400" dirty="0">
                <a:latin typeface="Times New Roman" pitchFamily="18" charset="0"/>
                <a:cs typeface="Times New Roman" pitchFamily="18" charset="0"/>
              </a:rPr>
              <a:t>cycle showing the </a:t>
            </a:r>
            <a:r>
              <a:rPr lang="en-GB" altLang="en-US" sz="2400" dirty="0" smtClean="0">
                <a:latin typeface="Times New Roman" pitchFamily="18" charset="0"/>
                <a:cs typeface="Times New Roman" pitchFamily="18" charset="0"/>
              </a:rPr>
              <a:t>pre- ovulatory </a:t>
            </a:r>
            <a:r>
              <a:rPr lang="en-GB" altLang="en-US" sz="2400" dirty="0">
                <a:latin typeface="Times New Roman" pitchFamily="18" charset="0"/>
                <a:cs typeface="Times New Roman" pitchFamily="18" charset="0"/>
              </a:rPr>
              <a:t>dominant follicle  </a:t>
            </a:r>
            <a:r>
              <a:rPr lang="en-GB" altLang="en-US" sz="2400" dirty="0" smtClean="0">
                <a:latin typeface="Times New Roman" pitchFamily="18" charset="0"/>
                <a:cs typeface="Times New Roman" pitchFamily="18" charset="0"/>
              </a:rPr>
              <a:t>size </a:t>
            </a:r>
            <a:r>
              <a:rPr lang="en-GB" altLang="en-US" sz="2400" dirty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GB" altLang="en-US" sz="2400" dirty="0" smtClean="0">
                <a:latin typeface="Times New Roman" pitchFamily="18" charset="0"/>
                <a:cs typeface="Times New Roman" pitchFamily="18" charset="0"/>
              </a:rPr>
              <a:t>20 mm (normal  18-22 </a:t>
            </a:r>
            <a:r>
              <a:rPr lang="en-GB" altLang="en-US" sz="2400" dirty="0">
                <a:latin typeface="Times New Roman" pitchFamily="18" charset="0"/>
                <a:cs typeface="Times New Roman" pitchFamily="18" charset="0"/>
              </a:rPr>
              <a:t>mm)</a:t>
            </a:r>
            <a:endParaRPr lang="ar-IQ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8" descr="http://media3.picsearch.com/is?U7fxgA00v2aJxjGjYpQm7wEffitDp6HRA0LZ0JxBvY8&amp;height=3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2447924"/>
            <a:ext cx="5263817" cy="3571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4842200"/>
            <a:ext cx="1965013" cy="1976437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0"/>
              </a:schemeClr>
            </a:outerShdw>
          </a:effectLst>
        </p:spPr>
      </p:pic>
      <p:sp>
        <p:nvSpPr>
          <p:cNvPr id="9" name="object 4"/>
          <p:cNvSpPr/>
          <p:nvPr/>
        </p:nvSpPr>
        <p:spPr>
          <a:xfrm>
            <a:off x="8890" y="1524"/>
            <a:ext cx="4029710" cy="762000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5"/>
          <p:cNvSpPr txBox="1"/>
          <p:nvPr/>
        </p:nvSpPr>
        <p:spPr>
          <a:xfrm>
            <a:off x="619126" y="63499"/>
            <a:ext cx="2760726" cy="4946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University of</a:t>
            </a:r>
            <a:r>
              <a:rPr sz="1600" spc="-2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Basrah</a:t>
            </a:r>
            <a:endParaRPr sz="1600" dirty="0">
              <a:latin typeface="Britannic Bold"/>
              <a:cs typeface="Britannic Bold"/>
            </a:endParaRPr>
          </a:p>
          <a:p>
            <a:pPr algn="ctr">
              <a:lnSpc>
                <a:spcPts val="1850"/>
              </a:lnSpc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Al-Zahraa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Medical</a:t>
            </a:r>
            <a:r>
              <a:rPr sz="1600" spc="-70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College</a:t>
            </a:r>
            <a:endParaRPr sz="1600" dirty="0">
              <a:latin typeface="Britannic Bold"/>
              <a:cs typeface="Britannic Bold"/>
            </a:endParaRPr>
          </a:p>
        </p:txBody>
      </p:sp>
      <p:sp>
        <p:nvSpPr>
          <p:cNvPr id="11" name="object 6"/>
          <p:cNvSpPr/>
          <p:nvPr/>
        </p:nvSpPr>
        <p:spPr>
          <a:xfrm>
            <a:off x="4240617" y="39308"/>
            <a:ext cx="636183" cy="71065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7"/>
          <p:cNvSpPr/>
          <p:nvPr/>
        </p:nvSpPr>
        <p:spPr>
          <a:xfrm>
            <a:off x="5069070" y="0"/>
            <a:ext cx="4006822" cy="75184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8"/>
          <p:cNvSpPr txBox="1"/>
          <p:nvPr/>
        </p:nvSpPr>
        <p:spPr>
          <a:xfrm>
            <a:off x="5334001" y="14731"/>
            <a:ext cx="3612388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 algn="ctr">
              <a:lnSpc>
                <a:spcPts val="1760"/>
              </a:lnSpc>
              <a:spcBef>
                <a:spcPts val="28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Ministry of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higher</a:t>
            </a:r>
            <a:r>
              <a:rPr sz="1600" spc="-5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Education  </a:t>
            </a:r>
            <a:r>
              <a:rPr sz="1600" spc="-10" dirty="0">
                <a:solidFill>
                  <a:srgbClr val="001F5F"/>
                </a:solidFill>
                <a:latin typeface="Britannic Bold"/>
                <a:cs typeface="Britannic Bold"/>
              </a:rPr>
              <a:t>and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Scientific</a:t>
            </a:r>
            <a:r>
              <a:rPr sz="1600" spc="-1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Research</a:t>
            </a:r>
            <a:endParaRPr sz="1600" dirty="0">
              <a:latin typeface="Britannic Bold"/>
              <a:cs typeface="Britannic Bold"/>
            </a:endParaRPr>
          </a:p>
        </p:txBody>
      </p:sp>
    </p:spTree>
    <p:extLst>
      <p:ext uri="{BB962C8B-B14F-4D97-AF65-F5344CB8AC3E}">
        <p14:creationId xmlns:p14="http://schemas.microsoft.com/office/powerpoint/2010/main" val="315587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Grp="1" noChangeArrowheads="1"/>
          </p:cNvSpPr>
          <p:nvPr>
            <p:ph type="title"/>
          </p:nvPr>
        </p:nvSpPr>
        <p:spPr>
          <a:xfrm>
            <a:off x="638175" y="762000"/>
            <a:ext cx="79248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dirty="0" smtClean="0">
                <a:solidFill>
                  <a:srgbClr val="FF0000"/>
                </a:solidFill>
              </a:rPr>
              <a:t>ASSESSING UTERINE/TUBAL PROBLEMS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905000"/>
            <a:ext cx="4179888" cy="852488"/>
          </a:xfrm>
        </p:spPr>
        <p:txBody>
          <a:bodyPr>
            <a:normAutofit fontScale="25000" lnSpcReduction="20000"/>
          </a:bodyPr>
          <a:lstStyle/>
          <a:p>
            <a:pPr eaLnBrk="1" hangingPunct="1"/>
            <a:r>
              <a:rPr lang="en-US" altLang="en-US" sz="11200" b="1" dirty="0" smtClean="0">
                <a:latin typeface="Times New Roman" pitchFamily="18" charset="0"/>
                <a:cs typeface="Times New Roman" pitchFamily="18" charset="0"/>
              </a:rPr>
              <a:t>Hystero-Contrast -Sonography (HyCoSy)</a:t>
            </a:r>
            <a:endParaRPr lang="en-US" altLang="en-US" sz="14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altLang="en-US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en-US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" name="عنصر نائب للمحتوى 5"/>
          <p:cNvSpPr txBox="1">
            <a:spLocks/>
          </p:cNvSpPr>
          <p:nvPr/>
        </p:nvSpPr>
        <p:spPr>
          <a:xfrm>
            <a:off x="4637088" y="1905000"/>
            <a:ext cx="3770312" cy="372427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400" b="1" dirty="0" smtClean="0">
                <a:latin typeface="Times New Roman" pitchFamily="18" charset="0"/>
                <a:cs typeface="Times New Roman" pitchFamily="18" charset="0"/>
              </a:rPr>
              <a:t>HSG/hysterosalpingoigraphy</a:t>
            </a:r>
            <a:endParaRPr lang="ar-IQ" alt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Users\ACER\Desktop\New folder\th33IRXG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613" y="2686050"/>
            <a:ext cx="3929062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" y="2757488"/>
            <a:ext cx="253365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" y="4257675"/>
            <a:ext cx="3286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4842200"/>
            <a:ext cx="1965013" cy="1976437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0"/>
              </a:schemeClr>
            </a:outerShdw>
          </a:effectLst>
        </p:spPr>
      </p:pic>
      <p:sp>
        <p:nvSpPr>
          <p:cNvPr id="11" name="object 4"/>
          <p:cNvSpPr/>
          <p:nvPr/>
        </p:nvSpPr>
        <p:spPr>
          <a:xfrm>
            <a:off x="8890" y="1524"/>
            <a:ext cx="4029710" cy="762000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5"/>
          <p:cNvSpPr txBox="1"/>
          <p:nvPr/>
        </p:nvSpPr>
        <p:spPr>
          <a:xfrm>
            <a:off x="619126" y="63499"/>
            <a:ext cx="2760726" cy="4946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University of</a:t>
            </a:r>
            <a:r>
              <a:rPr sz="1600" spc="-2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Basrah</a:t>
            </a:r>
            <a:endParaRPr sz="1600" dirty="0">
              <a:latin typeface="Britannic Bold"/>
              <a:cs typeface="Britannic Bold"/>
            </a:endParaRPr>
          </a:p>
          <a:p>
            <a:pPr algn="ctr">
              <a:lnSpc>
                <a:spcPts val="1850"/>
              </a:lnSpc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Al-Zahraa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Medical</a:t>
            </a:r>
            <a:r>
              <a:rPr sz="1600" spc="-70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College</a:t>
            </a:r>
            <a:endParaRPr sz="1600" dirty="0">
              <a:latin typeface="Britannic Bold"/>
              <a:cs typeface="Britannic Bold"/>
            </a:endParaRPr>
          </a:p>
        </p:txBody>
      </p:sp>
      <p:sp>
        <p:nvSpPr>
          <p:cNvPr id="13" name="object 6"/>
          <p:cNvSpPr/>
          <p:nvPr/>
        </p:nvSpPr>
        <p:spPr>
          <a:xfrm>
            <a:off x="4240617" y="39308"/>
            <a:ext cx="636183" cy="71065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7"/>
          <p:cNvSpPr/>
          <p:nvPr/>
        </p:nvSpPr>
        <p:spPr>
          <a:xfrm>
            <a:off x="5069070" y="0"/>
            <a:ext cx="4006822" cy="75184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8"/>
          <p:cNvSpPr txBox="1"/>
          <p:nvPr/>
        </p:nvSpPr>
        <p:spPr>
          <a:xfrm>
            <a:off x="5334001" y="14731"/>
            <a:ext cx="3612388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 algn="ctr">
              <a:lnSpc>
                <a:spcPts val="1760"/>
              </a:lnSpc>
              <a:spcBef>
                <a:spcPts val="28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Ministry of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higher</a:t>
            </a:r>
            <a:r>
              <a:rPr sz="1600" spc="-5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Education  </a:t>
            </a:r>
            <a:r>
              <a:rPr sz="1600" spc="-10" dirty="0">
                <a:solidFill>
                  <a:srgbClr val="001F5F"/>
                </a:solidFill>
                <a:latin typeface="Britannic Bold"/>
                <a:cs typeface="Britannic Bold"/>
              </a:rPr>
              <a:t>and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Scientific</a:t>
            </a:r>
            <a:r>
              <a:rPr sz="1600" spc="-1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Research</a:t>
            </a:r>
            <a:endParaRPr sz="1600" dirty="0">
              <a:latin typeface="Britannic Bold"/>
              <a:cs typeface="Britannic Bold"/>
            </a:endParaRPr>
          </a:p>
        </p:txBody>
      </p:sp>
    </p:spTree>
    <p:extLst>
      <p:ext uri="{BB962C8B-B14F-4D97-AF65-F5344CB8AC3E}">
        <p14:creationId xmlns:p14="http://schemas.microsoft.com/office/powerpoint/2010/main" val="409923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47675" y="847725"/>
            <a:ext cx="8086725" cy="3724275"/>
          </a:xfrm>
        </p:spPr>
        <p:txBody>
          <a:bodyPr/>
          <a:lstStyle/>
          <a:p>
            <a:pPr eaLnBrk="1" hangingPunct="1"/>
            <a:r>
              <a:rPr lang="en-US" altLang="en-US" sz="2400" b="1" dirty="0" smtClean="0">
                <a:latin typeface="Times New Roman" pitchFamily="18" charset="0"/>
                <a:cs typeface="Times New Roman" pitchFamily="18" charset="0"/>
              </a:rPr>
              <a:t>Laparoscopy + dye test (chromotubation) if tubal blockage seen in HSG </a:t>
            </a:r>
          </a:p>
          <a:p>
            <a:pPr eaLnBrk="1" hangingPunct="1"/>
            <a:endParaRPr lang="en-US" altLang="en-US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en-US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7" name="Picture 5" descr="http://3.bp.blogspot.com/-qfkHxuRcqjU/UL6qJFmEMnI/AAAAAAAAokE/m9Diu6mVZgM/s400/chromotub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76400"/>
            <a:ext cx="5943600" cy="4866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4842200"/>
            <a:ext cx="1965013" cy="1976437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0"/>
              </a:schemeClr>
            </a:outerShdw>
          </a:effectLst>
        </p:spPr>
      </p:pic>
      <p:sp>
        <p:nvSpPr>
          <p:cNvPr id="6" name="object 4"/>
          <p:cNvSpPr/>
          <p:nvPr/>
        </p:nvSpPr>
        <p:spPr>
          <a:xfrm>
            <a:off x="8890" y="1524"/>
            <a:ext cx="4029710" cy="762000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/>
          <p:cNvSpPr txBox="1"/>
          <p:nvPr/>
        </p:nvSpPr>
        <p:spPr>
          <a:xfrm>
            <a:off x="619126" y="63499"/>
            <a:ext cx="2760726" cy="4946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University of</a:t>
            </a:r>
            <a:r>
              <a:rPr sz="1600" spc="-2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Basrah</a:t>
            </a:r>
            <a:endParaRPr sz="1600" dirty="0">
              <a:latin typeface="Britannic Bold"/>
              <a:cs typeface="Britannic Bold"/>
            </a:endParaRPr>
          </a:p>
          <a:p>
            <a:pPr algn="ctr">
              <a:lnSpc>
                <a:spcPts val="1850"/>
              </a:lnSpc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Al-Zahraa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Medical</a:t>
            </a:r>
            <a:r>
              <a:rPr sz="1600" spc="-70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College</a:t>
            </a:r>
            <a:endParaRPr sz="1600" dirty="0">
              <a:latin typeface="Britannic Bold"/>
              <a:cs typeface="Britannic Bold"/>
            </a:endParaRPr>
          </a:p>
        </p:txBody>
      </p:sp>
      <p:sp>
        <p:nvSpPr>
          <p:cNvPr id="9" name="object 6"/>
          <p:cNvSpPr/>
          <p:nvPr/>
        </p:nvSpPr>
        <p:spPr>
          <a:xfrm>
            <a:off x="4240617" y="39308"/>
            <a:ext cx="636183" cy="71065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/>
          <p:cNvSpPr/>
          <p:nvPr/>
        </p:nvSpPr>
        <p:spPr>
          <a:xfrm>
            <a:off x="5069070" y="0"/>
            <a:ext cx="4006822" cy="75184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8"/>
          <p:cNvSpPr txBox="1"/>
          <p:nvPr/>
        </p:nvSpPr>
        <p:spPr>
          <a:xfrm>
            <a:off x="5334001" y="14731"/>
            <a:ext cx="3612388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 algn="ctr">
              <a:lnSpc>
                <a:spcPts val="1760"/>
              </a:lnSpc>
              <a:spcBef>
                <a:spcPts val="28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Ministry of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higher</a:t>
            </a:r>
            <a:r>
              <a:rPr sz="1600" spc="-5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Education  </a:t>
            </a:r>
            <a:r>
              <a:rPr sz="1600" spc="-10" dirty="0">
                <a:solidFill>
                  <a:srgbClr val="001F5F"/>
                </a:solidFill>
                <a:latin typeface="Britannic Bold"/>
                <a:cs typeface="Britannic Bold"/>
              </a:rPr>
              <a:t>and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Scientific</a:t>
            </a:r>
            <a:r>
              <a:rPr sz="1600" spc="-1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Research</a:t>
            </a:r>
            <a:endParaRPr sz="1600" dirty="0">
              <a:latin typeface="Britannic Bold"/>
              <a:cs typeface="Britannic Bold"/>
            </a:endParaRPr>
          </a:p>
        </p:txBody>
      </p:sp>
      <p:sp>
        <p:nvSpPr>
          <p:cNvPr id="13" name="object 4"/>
          <p:cNvSpPr/>
          <p:nvPr/>
        </p:nvSpPr>
        <p:spPr>
          <a:xfrm>
            <a:off x="-9625" y="1524"/>
            <a:ext cx="4029710" cy="762000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7"/>
          <p:cNvSpPr/>
          <p:nvPr/>
        </p:nvSpPr>
        <p:spPr>
          <a:xfrm>
            <a:off x="5050555" y="0"/>
            <a:ext cx="4006822" cy="75184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996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محتوى 6"/>
          <p:cNvSpPr txBox="1">
            <a:spLocks/>
          </p:cNvSpPr>
          <p:nvPr/>
        </p:nvSpPr>
        <p:spPr>
          <a:xfrm>
            <a:off x="457200" y="1619250"/>
            <a:ext cx="7848600" cy="257175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3600" b="1" dirty="0" smtClean="0"/>
              <a:t>Laparoscopy </a:t>
            </a:r>
          </a:p>
          <a:p>
            <a:endParaRPr lang="ar-IQ" altLang="en-US" dirty="0"/>
          </a:p>
        </p:txBody>
      </p:sp>
      <p:pic>
        <p:nvPicPr>
          <p:cNvPr id="5" name="Picture 5" descr="prea11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06805"/>
            <a:ext cx="4267200" cy="2669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1" y="2071940"/>
            <a:ext cx="3962400" cy="2728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90600" y="877669"/>
            <a:ext cx="6683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ASSESSING PERITONEAL FACTORS 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76600" y="4842200"/>
            <a:ext cx="28687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3600" dirty="0" smtClean="0"/>
              <a:t>endometriosis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4842200"/>
            <a:ext cx="1965013" cy="1976437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0"/>
              </a:schemeClr>
            </a:outerShdw>
          </a:effectLst>
        </p:spPr>
      </p:pic>
      <p:sp>
        <p:nvSpPr>
          <p:cNvPr id="10" name="object 4"/>
          <p:cNvSpPr/>
          <p:nvPr/>
        </p:nvSpPr>
        <p:spPr>
          <a:xfrm>
            <a:off x="8890" y="1524"/>
            <a:ext cx="4029710" cy="762000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5"/>
          <p:cNvSpPr txBox="1"/>
          <p:nvPr/>
        </p:nvSpPr>
        <p:spPr>
          <a:xfrm>
            <a:off x="619126" y="63499"/>
            <a:ext cx="2760726" cy="4946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University of</a:t>
            </a:r>
            <a:r>
              <a:rPr sz="1600" spc="-2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Basrah</a:t>
            </a:r>
            <a:endParaRPr sz="1600" dirty="0">
              <a:latin typeface="Britannic Bold"/>
              <a:cs typeface="Britannic Bold"/>
            </a:endParaRPr>
          </a:p>
          <a:p>
            <a:pPr algn="ctr">
              <a:lnSpc>
                <a:spcPts val="1850"/>
              </a:lnSpc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Al-Zahraa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Medical</a:t>
            </a:r>
            <a:r>
              <a:rPr sz="1600" spc="-70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College</a:t>
            </a:r>
            <a:endParaRPr sz="1600" dirty="0">
              <a:latin typeface="Britannic Bold"/>
              <a:cs typeface="Britannic Bold"/>
            </a:endParaRPr>
          </a:p>
        </p:txBody>
      </p:sp>
      <p:sp>
        <p:nvSpPr>
          <p:cNvPr id="12" name="object 6"/>
          <p:cNvSpPr/>
          <p:nvPr/>
        </p:nvSpPr>
        <p:spPr>
          <a:xfrm>
            <a:off x="4240617" y="39308"/>
            <a:ext cx="636183" cy="71065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7"/>
          <p:cNvSpPr/>
          <p:nvPr/>
        </p:nvSpPr>
        <p:spPr>
          <a:xfrm>
            <a:off x="5069070" y="0"/>
            <a:ext cx="4006822" cy="75184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8"/>
          <p:cNvSpPr txBox="1"/>
          <p:nvPr/>
        </p:nvSpPr>
        <p:spPr>
          <a:xfrm>
            <a:off x="5334001" y="14731"/>
            <a:ext cx="3612388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 algn="ctr">
              <a:lnSpc>
                <a:spcPts val="1760"/>
              </a:lnSpc>
              <a:spcBef>
                <a:spcPts val="28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Ministry of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higher</a:t>
            </a:r>
            <a:r>
              <a:rPr sz="1600" spc="-5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Education  </a:t>
            </a:r>
            <a:r>
              <a:rPr sz="1600" spc="-10" dirty="0">
                <a:solidFill>
                  <a:srgbClr val="001F5F"/>
                </a:solidFill>
                <a:latin typeface="Britannic Bold"/>
                <a:cs typeface="Britannic Bold"/>
              </a:rPr>
              <a:t>and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Scientific</a:t>
            </a:r>
            <a:r>
              <a:rPr sz="1600" spc="-1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Research</a:t>
            </a:r>
            <a:endParaRPr sz="1600" dirty="0">
              <a:latin typeface="Britannic Bold"/>
              <a:cs typeface="Britannic Bold"/>
            </a:endParaRPr>
          </a:p>
        </p:txBody>
      </p:sp>
    </p:spTree>
    <p:extLst>
      <p:ext uri="{BB962C8B-B14F-4D97-AF65-F5344CB8AC3E}">
        <p14:creationId xmlns:p14="http://schemas.microsoft.com/office/powerpoint/2010/main" val="273975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Grp="1" noChangeArrowheads="1"/>
          </p:cNvSpPr>
          <p:nvPr>
            <p:ph type="title"/>
          </p:nvPr>
        </p:nvSpPr>
        <p:spPr>
          <a:xfrm>
            <a:off x="785813" y="381000"/>
            <a:ext cx="7924800" cy="1143000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FF0000"/>
                </a:solidFill>
              </a:rPr>
              <a:t>INVESTIGATIONS (MALE)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214438" y="1447800"/>
            <a:ext cx="4244975" cy="4311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b="1" dirty="0" smtClean="0">
                <a:latin typeface="Times New Roman" pitchFamily="18" charset="0"/>
                <a:cs typeface="Times New Roman" pitchFamily="18" charset="0"/>
              </a:rPr>
              <a:t>Semen analysis</a:t>
            </a:r>
          </a:p>
          <a:p>
            <a:pPr>
              <a:lnSpc>
                <a:spcPct val="90000"/>
              </a:lnSpc>
            </a:pP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Needs prior appointment with lab</a:t>
            </a:r>
          </a:p>
          <a:p>
            <a:pPr>
              <a:lnSpc>
                <a:spcPct val="90000"/>
              </a:lnSpc>
            </a:pP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Abstinence 2-4 days.</a:t>
            </a:r>
          </a:p>
          <a:p>
            <a:pPr>
              <a:lnSpc>
                <a:spcPct val="90000"/>
              </a:lnSpc>
            </a:pP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Complete collection of the semen</a:t>
            </a:r>
          </a:p>
          <a:p>
            <a:pPr>
              <a:lnSpc>
                <a:spcPct val="90000"/>
              </a:lnSpc>
            </a:pP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Transport to lab in 1 hour</a:t>
            </a:r>
          </a:p>
          <a:p>
            <a:pPr>
              <a:lnSpc>
                <a:spcPct val="90000"/>
              </a:lnSpc>
            </a:pP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Put it in incubator 37˚c or at room temperature.</a:t>
            </a:r>
            <a:endParaRPr lang="en-US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4842200"/>
            <a:ext cx="1965013" cy="1976437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0"/>
              </a:schemeClr>
            </a:outerShdw>
          </a:effectLst>
        </p:spPr>
      </p:pic>
      <p:sp>
        <p:nvSpPr>
          <p:cNvPr id="7" name="object 4"/>
          <p:cNvSpPr/>
          <p:nvPr/>
        </p:nvSpPr>
        <p:spPr>
          <a:xfrm>
            <a:off x="8890" y="1524"/>
            <a:ext cx="4029710" cy="762000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/>
          <p:cNvSpPr txBox="1"/>
          <p:nvPr/>
        </p:nvSpPr>
        <p:spPr>
          <a:xfrm>
            <a:off x="619126" y="63499"/>
            <a:ext cx="2760726" cy="4946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University of</a:t>
            </a:r>
            <a:r>
              <a:rPr sz="1600" spc="-2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Basrah</a:t>
            </a:r>
            <a:endParaRPr sz="1600" dirty="0">
              <a:latin typeface="Britannic Bold"/>
              <a:cs typeface="Britannic Bold"/>
            </a:endParaRPr>
          </a:p>
          <a:p>
            <a:pPr algn="ctr">
              <a:lnSpc>
                <a:spcPts val="1850"/>
              </a:lnSpc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Al-Zahraa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Medical</a:t>
            </a:r>
            <a:r>
              <a:rPr sz="1600" spc="-70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College</a:t>
            </a:r>
            <a:endParaRPr sz="1600" dirty="0">
              <a:latin typeface="Britannic Bold"/>
              <a:cs typeface="Britannic Bold"/>
            </a:endParaRPr>
          </a:p>
        </p:txBody>
      </p:sp>
      <p:sp>
        <p:nvSpPr>
          <p:cNvPr id="9" name="object 6"/>
          <p:cNvSpPr/>
          <p:nvPr/>
        </p:nvSpPr>
        <p:spPr>
          <a:xfrm>
            <a:off x="4240617" y="39308"/>
            <a:ext cx="636183" cy="71065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/>
          <p:cNvSpPr/>
          <p:nvPr/>
        </p:nvSpPr>
        <p:spPr>
          <a:xfrm>
            <a:off x="5069070" y="0"/>
            <a:ext cx="4006822" cy="75184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8"/>
          <p:cNvSpPr txBox="1"/>
          <p:nvPr/>
        </p:nvSpPr>
        <p:spPr>
          <a:xfrm>
            <a:off x="5334001" y="14731"/>
            <a:ext cx="3612388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 algn="ctr">
              <a:lnSpc>
                <a:spcPts val="1760"/>
              </a:lnSpc>
              <a:spcBef>
                <a:spcPts val="28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Ministry of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higher</a:t>
            </a:r>
            <a:r>
              <a:rPr sz="1600" spc="-5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Education  </a:t>
            </a:r>
            <a:r>
              <a:rPr sz="1600" spc="-10" dirty="0">
                <a:solidFill>
                  <a:srgbClr val="001F5F"/>
                </a:solidFill>
                <a:latin typeface="Britannic Bold"/>
                <a:cs typeface="Britannic Bold"/>
              </a:rPr>
              <a:t>and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Scientific</a:t>
            </a:r>
            <a:r>
              <a:rPr sz="1600" spc="-1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Research</a:t>
            </a:r>
            <a:endParaRPr sz="1600" dirty="0">
              <a:latin typeface="Britannic Bold"/>
              <a:cs typeface="Britannic Bold"/>
            </a:endParaRPr>
          </a:p>
        </p:txBody>
      </p:sp>
    </p:spTree>
    <p:extLst>
      <p:ext uri="{BB962C8B-B14F-4D97-AF65-F5344CB8AC3E}">
        <p14:creationId xmlns:p14="http://schemas.microsoft.com/office/powerpoint/2010/main" val="91624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3524"/>
            <a:ext cx="9144000" cy="6094476"/>
          </a:xfrm>
        </p:spPr>
      </p:pic>
      <p:sp>
        <p:nvSpPr>
          <p:cNvPr id="3" name="object 4"/>
          <p:cNvSpPr/>
          <p:nvPr/>
        </p:nvSpPr>
        <p:spPr>
          <a:xfrm>
            <a:off x="8890" y="-17727"/>
            <a:ext cx="4029710" cy="762000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19126" y="63499"/>
            <a:ext cx="2760726" cy="4946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University of</a:t>
            </a:r>
            <a:r>
              <a:rPr sz="1600" spc="-2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Basrah</a:t>
            </a:r>
            <a:endParaRPr sz="1600" dirty="0">
              <a:latin typeface="Britannic Bold"/>
              <a:cs typeface="Britannic Bold"/>
            </a:endParaRPr>
          </a:p>
          <a:p>
            <a:pPr algn="ctr">
              <a:lnSpc>
                <a:spcPts val="1850"/>
              </a:lnSpc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Al-Zahraa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Medical</a:t>
            </a:r>
            <a:r>
              <a:rPr sz="1600" spc="-70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College</a:t>
            </a:r>
            <a:endParaRPr sz="1600" dirty="0">
              <a:latin typeface="Britannic Bold"/>
              <a:cs typeface="Britannic Bold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240617" y="39308"/>
            <a:ext cx="636183" cy="71065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069070" y="0"/>
            <a:ext cx="4006822" cy="75184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334001" y="14731"/>
            <a:ext cx="3612388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 algn="ctr">
              <a:lnSpc>
                <a:spcPts val="1760"/>
              </a:lnSpc>
              <a:spcBef>
                <a:spcPts val="28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Ministry of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higher</a:t>
            </a:r>
            <a:r>
              <a:rPr sz="1600" spc="-5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Education  </a:t>
            </a:r>
            <a:r>
              <a:rPr sz="1600" spc="-10" dirty="0">
                <a:solidFill>
                  <a:srgbClr val="001F5F"/>
                </a:solidFill>
                <a:latin typeface="Britannic Bold"/>
                <a:cs typeface="Britannic Bold"/>
              </a:rPr>
              <a:t>and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Scientific</a:t>
            </a:r>
            <a:r>
              <a:rPr sz="1600" spc="-1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Research</a:t>
            </a:r>
            <a:endParaRPr sz="1600" dirty="0">
              <a:latin typeface="Britannic Bold"/>
              <a:cs typeface="Britannic Bold"/>
            </a:endParaRPr>
          </a:p>
        </p:txBody>
      </p:sp>
    </p:spTree>
    <p:extLst>
      <p:ext uri="{BB962C8B-B14F-4D97-AF65-F5344CB8AC3E}">
        <p14:creationId xmlns:p14="http://schemas.microsoft.com/office/powerpoint/2010/main" val="257375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908" y="558164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TREATMENT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Fertility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treatment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should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individualized	to optimize the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treatment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result, Management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be expectant, medical,	surgical or	combination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these.	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4842200"/>
            <a:ext cx="1965013" cy="1976437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0"/>
              </a:schemeClr>
            </a:outerShdw>
          </a:effectLst>
        </p:spPr>
      </p:pic>
      <p:sp>
        <p:nvSpPr>
          <p:cNvPr id="5" name="object 4"/>
          <p:cNvSpPr/>
          <p:nvPr/>
        </p:nvSpPr>
        <p:spPr>
          <a:xfrm>
            <a:off x="8890" y="1524"/>
            <a:ext cx="4029710" cy="762000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5"/>
          <p:cNvSpPr txBox="1"/>
          <p:nvPr/>
        </p:nvSpPr>
        <p:spPr>
          <a:xfrm>
            <a:off x="619126" y="63499"/>
            <a:ext cx="2760726" cy="4946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University of</a:t>
            </a:r>
            <a:r>
              <a:rPr sz="1600" spc="-2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Basrah</a:t>
            </a:r>
            <a:endParaRPr sz="1600" dirty="0">
              <a:latin typeface="Britannic Bold"/>
              <a:cs typeface="Britannic Bold"/>
            </a:endParaRPr>
          </a:p>
          <a:p>
            <a:pPr algn="ctr">
              <a:lnSpc>
                <a:spcPts val="1850"/>
              </a:lnSpc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Al-Zahraa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Medical</a:t>
            </a:r>
            <a:r>
              <a:rPr sz="1600" spc="-70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College</a:t>
            </a:r>
            <a:endParaRPr sz="1600" dirty="0">
              <a:latin typeface="Britannic Bold"/>
              <a:cs typeface="Britannic Bold"/>
            </a:endParaRPr>
          </a:p>
        </p:txBody>
      </p:sp>
      <p:sp>
        <p:nvSpPr>
          <p:cNvPr id="7" name="object 6"/>
          <p:cNvSpPr/>
          <p:nvPr/>
        </p:nvSpPr>
        <p:spPr>
          <a:xfrm>
            <a:off x="4240617" y="39308"/>
            <a:ext cx="636183" cy="71065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7"/>
          <p:cNvSpPr/>
          <p:nvPr/>
        </p:nvSpPr>
        <p:spPr>
          <a:xfrm>
            <a:off x="5069070" y="0"/>
            <a:ext cx="4006822" cy="75184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8"/>
          <p:cNvSpPr txBox="1"/>
          <p:nvPr/>
        </p:nvSpPr>
        <p:spPr>
          <a:xfrm>
            <a:off x="5334001" y="14731"/>
            <a:ext cx="3612388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 algn="ctr">
              <a:lnSpc>
                <a:spcPts val="1760"/>
              </a:lnSpc>
              <a:spcBef>
                <a:spcPts val="28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Ministry of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higher</a:t>
            </a:r>
            <a:r>
              <a:rPr sz="1600" spc="-5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Education  </a:t>
            </a:r>
            <a:r>
              <a:rPr sz="1600" spc="-10" dirty="0">
                <a:solidFill>
                  <a:srgbClr val="001F5F"/>
                </a:solidFill>
                <a:latin typeface="Britannic Bold"/>
                <a:cs typeface="Britannic Bold"/>
              </a:rPr>
              <a:t>and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Scientific</a:t>
            </a:r>
            <a:r>
              <a:rPr sz="1600" spc="-1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Research</a:t>
            </a:r>
            <a:endParaRPr sz="1600" dirty="0">
              <a:latin typeface="Britannic Bold"/>
              <a:cs typeface="Britannic Bold"/>
            </a:endParaRPr>
          </a:p>
        </p:txBody>
      </p:sp>
    </p:spTree>
    <p:extLst>
      <p:ext uri="{BB962C8B-B14F-4D97-AF65-F5344CB8AC3E}">
        <p14:creationId xmlns:p14="http://schemas.microsoft.com/office/powerpoint/2010/main" val="2085093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OVULATION INDUCTION </a:t>
            </a:r>
            <a:br>
              <a:rPr lang="en-US" alt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altLang="en-US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09600" y="1614488"/>
            <a:ext cx="7693025" cy="37957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itchFamily="2" charset="2"/>
              <a:buNone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1) Normogonadotrophic anovulation (PCOS).</a:t>
            </a:r>
          </a:p>
          <a:p>
            <a:pPr marL="457200" indent="-457200">
              <a:buFont typeface="Wingdings" pitchFamily="2" charset="2"/>
              <a:buNone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Anti- oestrogens e.g Clomiphene/ Tamoxifen</a:t>
            </a:r>
          </a:p>
          <a:p>
            <a:pPr marL="457200" indent="-457200">
              <a:buFont typeface="Wingdings" pitchFamily="2" charset="2"/>
              <a:buNone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Metformin</a:t>
            </a:r>
          </a:p>
          <a:p>
            <a:pPr marL="457200" indent="-457200">
              <a:buFont typeface="Wingdings" pitchFamily="2" charset="2"/>
              <a:buNone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Gonadotrophins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2) Hypogonadotrophic hypogonadism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Pulsatile GnRH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Gonadotrophins with LH activity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Bromocriptine ( for hyperprolactinaemia)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3) Laparoscopic ovarian drilling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4) Luteal phase support-progesterone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4842200"/>
            <a:ext cx="1965013" cy="1976437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0"/>
              </a:schemeClr>
            </a:outerShdw>
          </a:effectLst>
        </p:spPr>
      </p:pic>
      <p:sp>
        <p:nvSpPr>
          <p:cNvPr id="7" name="object 4"/>
          <p:cNvSpPr/>
          <p:nvPr/>
        </p:nvSpPr>
        <p:spPr>
          <a:xfrm>
            <a:off x="8890" y="1524"/>
            <a:ext cx="4029710" cy="762000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/>
          <p:cNvSpPr txBox="1"/>
          <p:nvPr/>
        </p:nvSpPr>
        <p:spPr>
          <a:xfrm>
            <a:off x="619126" y="63499"/>
            <a:ext cx="2760726" cy="4946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University of</a:t>
            </a:r>
            <a:r>
              <a:rPr sz="1600" spc="-2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Basrah</a:t>
            </a:r>
            <a:endParaRPr sz="1600" dirty="0">
              <a:latin typeface="Britannic Bold"/>
              <a:cs typeface="Britannic Bold"/>
            </a:endParaRPr>
          </a:p>
          <a:p>
            <a:pPr algn="ctr">
              <a:lnSpc>
                <a:spcPts val="1850"/>
              </a:lnSpc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Al-Zahraa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Medical</a:t>
            </a:r>
            <a:r>
              <a:rPr sz="1600" spc="-70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College</a:t>
            </a:r>
            <a:endParaRPr sz="1600" dirty="0">
              <a:latin typeface="Britannic Bold"/>
              <a:cs typeface="Britannic Bold"/>
            </a:endParaRPr>
          </a:p>
        </p:txBody>
      </p:sp>
      <p:sp>
        <p:nvSpPr>
          <p:cNvPr id="9" name="object 6"/>
          <p:cNvSpPr/>
          <p:nvPr/>
        </p:nvSpPr>
        <p:spPr>
          <a:xfrm>
            <a:off x="4240617" y="39308"/>
            <a:ext cx="636183" cy="71065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/>
          <p:cNvSpPr/>
          <p:nvPr/>
        </p:nvSpPr>
        <p:spPr>
          <a:xfrm>
            <a:off x="5069070" y="0"/>
            <a:ext cx="4006822" cy="75184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8"/>
          <p:cNvSpPr txBox="1"/>
          <p:nvPr/>
        </p:nvSpPr>
        <p:spPr>
          <a:xfrm>
            <a:off x="5334001" y="14731"/>
            <a:ext cx="3612388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 algn="ctr">
              <a:lnSpc>
                <a:spcPts val="1760"/>
              </a:lnSpc>
              <a:spcBef>
                <a:spcPts val="28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Ministry of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higher</a:t>
            </a:r>
            <a:r>
              <a:rPr sz="1600" spc="-5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Education  </a:t>
            </a:r>
            <a:r>
              <a:rPr sz="1600" spc="-10" dirty="0">
                <a:solidFill>
                  <a:srgbClr val="001F5F"/>
                </a:solidFill>
                <a:latin typeface="Britannic Bold"/>
                <a:cs typeface="Britannic Bold"/>
              </a:rPr>
              <a:t>and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Scientific</a:t>
            </a:r>
            <a:r>
              <a:rPr sz="1600" spc="-1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Research</a:t>
            </a:r>
            <a:endParaRPr sz="1600" dirty="0">
              <a:latin typeface="Britannic Bold"/>
              <a:cs typeface="Britannic Bold"/>
            </a:endParaRPr>
          </a:p>
        </p:txBody>
      </p:sp>
    </p:spTree>
    <p:extLst>
      <p:ext uri="{BB962C8B-B14F-4D97-AF65-F5344CB8AC3E}">
        <p14:creationId xmlns:p14="http://schemas.microsoft.com/office/powerpoint/2010/main" val="3345730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pPr eaLnBrk="1" hangingPunct="1"/>
            <a:r>
              <a:rPr lang="en-US" altLang="en-US" sz="3200" b="1" dirty="0" smtClean="0">
                <a:solidFill>
                  <a:srgbClr val="FF0000"/>
                </a:solidFill>
              </a:rPr>
              <a:t>Peritoneal/Uterine/tubal problems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09600" y="1828800"/>
            <a:ext cx="7693025" cy="4495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Endometriosis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:Laparoscopic surgical ablation/ resection of spots + adhesiolysis .</a:t>
            </a:r>
          </a:p>
          <a:p>
            <a:endParaRPr lang="en-US" alt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Uterine factors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: hysteroscopic adhesiolysis for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Asherman’s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syndrome 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,myomectomy for fibroid .</a:t>
            </a:r>
          </a:p>
          <a:p>
            <a:pPr>
              <a:buFontTx/>
              <a:buChar char="-"/>
            </a:pPr>
            <a:endParaRPr lang="en-US" alt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Tubal factors: 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Laparoscopic tubal surgery or IVF .</a:t>
            </a:r>
          </a:p>
          <a:p>
            <a:pPr>
              <a:buFont typeface="Wingdings" pitchFamily="2" charset="2"/>
              <a:buNone/>
            </a:pP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>
              <a:buFont typeface="Wingdings" pitchFamily="2" charset="2"/>
              <a:buNone/>
            </a:pP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endParaRPr lang="en-US" alt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4842200"/>
            <a:ext cx="1965013" cy="1976437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0"/>
              </a:schemeClr>
            </a:outerShdw>
          </a:effectLst>
        </p:spPr>
      </p:pic>
      <p:sp>
        <p:nvSpPr>
          <p:cNvPr id="7" name="object 4"/>
          <p:cNvSpPr/>
          <p:nvPr/>
        </p:nvSpPr>
        <p:spPr>
          <a:xfrm>
            <a:off x="8890" y="1524"/>
            <a:ext cx="4029710" cy="762000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/>
          <p:cNvSpPr txBox="1"/>
          <p:nvPr/>
        </p:nvSpPr>
        <p:spPr>
          <a:xfrm>
            <a:off x="619126" y="63499"/>
            <a:ext cx="2760726" cy="4946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University of</a:t>
            </a:r>
            <a:r>
              <a:rPr sz="1600" spc="-2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Basrah</a:t>
            </a:r>
            <a:endParaRPr sz="1600" dirty="0">
              <a:latin typeface="Britannic Bold"/>
              <a:cs typeface="Britannic Bold"/>
            </a:endParaRPr>
          </a:p>
          <a:p>
            <a:pPr algn="ctr">
              <a:lnSpc>
                <a:spcPts val="1850"/>
              </a:lnSpc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Al-Zahraa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Medical</a:t>
            </a:r>
            <a:r>
              <a:rPr sz="1600" spc="-70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College</a:t>
            </a:r>
            <a:endParaRPr sz="1600" dirty="0">
              <a:latin typeface="Britannic Bold"/>
              <a:cs typeface="Britannic Bold"/>
            </a:endParaRPr>
          </a:p>
        </p:txBody>
      </p:sp>
      <p:sp>
        <p:nvSpPr>
          <p:cNvPr id="9" name="object 6"/>
          <p:cNvSpPr/>
          <p:nvPr/>
        </p:nvSpPr>
        <p:spPr>
          <a:xfrm>
            <a:off x="4240617" y="39308"/>
            <a:ext cx="636183" cy="71065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/>
          <p:cNvSpPr/>
          <p:nvPr/>
        </p:nvSpPr>
        <p:spPr>
          <a:xfrm>
            <a:off x="5069070" y="0"/>
            <a:ext cx="4006822" cy="75184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8"/>
          <p:cNvSpPr txBox="1"/>
          <p:nvPr/>
        </p:nvSpPr>
        <p:spPr>
          <a:xfrm>
            <a:off x="5334001" y="14731"/>
            <a:ext cx="3612388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 algn="ctr">
              <a:lnSpc>
                <a:spcPts val="1760"/>
              </a:lnSpc>
              <a:spcBef>
                <a:spcPts val="28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Ministry of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higher</a:t>
            </a:r>
            <a:r>
              <a:rPr sz="1600" spc="-5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Education  </a:t>
            </a:r>
            <a:r>
              <a:rPr sz="1600" spc="-10" dirty="0">
                <a:solidFill>
                  <a:srgbClr val="001F5F"/>
                </a:solidFill>
                <a:latin typeface="Britannic Bold"/>
                <a:cs typeface="Britannic Bold"/>
              </a:rPr>
              <a:t>and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Scientific</a:t>
            </a:r>
            <a:r>
              <a:rPr sz="1600" spc="-1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Research</a:t>
            </a:r>
            <a:endParaRPr sz="1600" dirty="0">
              <a:latin typeface="Britannic Bold"/>
              <a:cs typeface="Britannic Bold"/>
            </a:endParaRPr>
          </a:p>
        </p:txBody>
      </p:sp>
    </p:spTree>
    <p:extLst>
      <p:ext uri="{BB962C8B-B14F-4D97-AF65-F5344CB8AC3E}">
        <p14:creationId xmlns:p14="http://schemas.microsoft.com/office/powerpoint/2010/main" val="346080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altLang="en-US" dirty="0" smtClean="0">
                <a:solidFill>
                  <a:srgbClr val="FF0000"/>
                </a:solidFill>
              </a:rPr>
              <a:t>Treatment of male </a:t>
            </a:r>
            <a:r>
              <a:rPr lang="en-US" altLang="en-US" dirty="0" err="1" smtClean="0">
                <a:solidFill>
                  <a:srgbClr val="FF0000"/>
                </a:solidFill>
              </a:rPr>
              <a:t>subfertlity</a:t>
            </a:r>
            <a:r>
              <a:rPr lang="en-US" altLang="en-US" dirty="0" smtClean="0">
                <a:solidFill>
                  <a:srgbClr val="FF0000"/>
                </a:solidFill>
              </a:rPr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762000"/>
          </a:xfrm>
        </p:spPr>
        <p:txBody>
          <a:bodyPr>
            <a:normAutofit fontScale="25000" lnSpcReduction="20000"/>
          </a:bodyPr>
          <a:lstStyle/>
          <a:p>
            <a:r>
              <a:rPr lang="en-US" sz="16000" dirty="0" smtClean="0"/>
              <a:t>According to the cause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464967" y="2967335"/>
            <a:ext cx="221406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IUI ???</a:t>
            </a:r>
          </a:p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IVF ???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4842200"/>
            <a:ext cx="1965013" cy="1976437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0"/>
              </a:schemeClr>
            </a:outerShdw>
          </a:effectLst>
        </p:spPr>
      </p:pic>
      <p:sp>
        <p:nvSpPr>
          <p:cNvPr id="6" name="object 4"/>
          <p:cNvSpPr/>
          <p:nvPr/>
        </p:nvSpPr>
        <p:spPr>
          <a:xfrm>
            <a:off x="8890" y="1524"/>
            <a:ext cx="4029710" cy="762000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5"/>
          <p:cNvSpPr txBox="1"/>
          <p:nvPr/>
        </p:nvSpPr>
        <p:spPr>
          <a:xfrm>
            <a:off x="619126" y="63499"/>
            <a:ext cx="2760726" cy="4946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University of</a:t>
            </a:r>
            <a:r>
              <a:rPr sz="1600" spc="-2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Basrah</a:t>
            </a:r>
            <a:endParaRPr sz="1600" dirty="0">
              <a:latin typeface="Britannic Bold"/>
              <a:cs typeface="Britannic Bold"/>
            </a:endParaRPr>
          </a:p>
          <a:p>
            <a:pPr algn="ctr">
              <a:lnSpc>
                <a:spcPts val="1850"/>
              </a:lnSpc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Al-Zahraa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Medical</a:t>
            </a:r>
            <a:r>
              <a:rPr sz="1600" spc="-70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College</a:t>
            </a:r>
            <a:endParaRPr sz="1600" dirty="0">
              <a:latin typeface="Britannic Bold"/>
              <a:cs typeface="Britannic Bold"/>
            </a:endParaRPr>
          </a:p>
        </p:txBody>
      </p:sp>
      <p:sp>
        <p:nvSpPr>
          <p:cNvPr id="10" name="object 6"/>
          <p:cNvSpPr/>
          <p:nvPr/>
        </p:nvSpPr>
        <p:spPr>
          <a:xfrm>
            <a:off x="4240617" y="39308"/>
            <a:ext cx="636183" cy="71065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7"/>
          <p:cNvSpPr/>
          <p:nvPr/>
        </p:nvSpPr>
        <p:spPr>
          <a:xfrm>
            <a:off x="5069070" y="0"/>
            <a:ext cx="4006822" cy="75184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8"/>
          <p:cNvSpPr txBox="1"/>
          <p:nvPr/>
        </p:nvSpPr>
        <p:spPr>
          <a:xfrm>
            <a:off x="5334001" y="14731"/>
            <a:ext cx="3612388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 algn="ctr">
              <a:lnSpc>
                <a:spcPts val="1760"/>
              </a:lnSpc>
              <a:spcBef>
                <a:spcPts val="28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Ministry of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higher</a:t>
            </a:r>
            <a:r>
              <a:rPr sz="1600" spc="-5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Education  </a:t>
            </a:r>
            <a:r>
              <a:rPr sz="1600" spc="-10" dirty="0">
                <a:solidFill>
                  <a:srgbClr val="001F5F"/>
                </a:solidFill>
                <a:latin typeface="Britannic Bold"/>
                <a:cs typeface="Britannic Bold"/>
              </a:rPr>
              <a:t>and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Scientific</a:t>
            </a:r>
            <a:r>
              <a:rPr sz="1600" spc="-1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Research</a:t>
            </a:r>
            <a:endParaRPr sz="1600" dirty="0">
              <a:latin typeface="Britannic Bold"/>
              <a:cs typeface="Britannic Bold"/>
            </a:endParaRPr>
          </a:p>
        </p:txBody>
      </p:sp>
    </p:spTree>
    <p:extLst>
      <p:ext uri="{BB962C8B-B14F-4D97-AF65-F5344CB8AC3E}">
        <p14:creationId xmlns:p14="http://schemas.microsoft.com/office/powerpoint/2010/main" val="271478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Learning Objectives :</a:t>
            </a:r>
            <a:endParaRPr lang="en-US" sz="2400" dirty="0" smtClean="0"/>
          </a:p>
          <a:p>
            <a:r>
              <a:rPr lang="en-US" sz="2400" dirty="0" smtClean="0"/>
              <a:t>Define subfertility .</a:t>
            </a:r>
          </a:p>
          <a:p>
            <a:r>
              <a:rPr lang="en-US" sz="2400" dirty="0" smtClean="0"/>
              <a:t>What are the causes of subfertility </a:t>
            </a:r>
          </a:p>
          <a:p>
            <a:r>
              <a:rPr lang="en-US" sz="2400" dirty="0" smtClean="0"/>
              <a:t>How can manage a </a:t>
            </a:r>
            <a:r>
              <a:rPr lang="en-US" sz="2400" dirty="0" err="1" smtClean="0"/>
              <a:t>subfertile</a:t>
            </a:r>
            <a:r>
              <a:rPr lang="en-US" sz="2400" dirty="0" smtClean="0"/>
              <a:t> couple 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object 4"/>
          <p:cNvSpPr/>
          <p:nvPr/>
        </p:nvSpPr>
        <p:spPr>
          <a:xfrm>
            <a:off x="8890" y="1524"/>
            <a:ext cx="4029710" cy="762000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>
              <a:solidFill>
                <a:srgbClr val="FF0000"/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9126" y="63499"/>
            <a:ext cx="2760726" cy="4946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University of</a:t>
            </a:r>
            <a:r>
              <a:rPr sz="1600" spc="-2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Basrah</a:t>
            </a:r>
            <a:endParaRPr sz="1600" dirty="0">
              <a:latin typeface="Britannic Bold"/>
              <a:cs typeface="Britannic Bold"/>
            </a:endParaRPr>
          </a:p>
          <a:p>
            <a:pPr algn="ctr">
              <a:lnSpc>
                <a:spcPts val="1850"/>
              </a:lnSpc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Al-Zahraa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Medical</a:t>
            </a:r>
            <a:r>
              <a:rPr sz="1600" spc="-70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College</a:t>
            </a:r>
            <a:endParaRPr sz="1600" dirty="0">
              <a:latin typeface="Britannic Bold"/>
              <a:cs typeface="Britannic Bold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240617" y="39308"/>
            <a:ext cx="636183" cy="7106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069070" y="0"/>
            <a:ext cx="4006822" cy="75184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334001" y="14731"/>
            <a:ext cx="3612388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 algn="ctr">
              <a:lnSpc>
                <a:spcPts val="1760"/>
              </a:lnSpc>
              <a:spcBef>
                <a:spcPts val="28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Ministry of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higher</a:t>
            </a:r>
            <a:r>
              <a:rPr sz="1600" spc="-5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Education  </a:t>
            </a:r>
            <a:r>
              <a:rPr sz="1600" spc="-10" dirty="0">
                <a:solidFill>
                  <a:srgbClr val="001F5F"/>
                </a:solidFill>
                <a:latin typeface="Britannic Bold"/>
                <a:cs typeface="Britannic Bold"/>
              </a:rPr>
              <a:t>and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Scientific</a:t>
            </a:r>
            <a:r>
              <a:rPr sz="1600" spc="-1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Research</a:t>
            </a:r>
            <a:endParaRPr sz="1600" dirty="0">
              <a:latin typeface="Britannic Bold"/>
              <a:cs typeface="Britannic Bold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4842200"/>
            <a:ext cx="1965013" cy="1976437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75100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6"/>
          <p:cNvSpPr txBox="1">
            <a:spLocks noChangeArrowheads="1"/>
          </p:cNvSpPr>
          <p:nvPr/>
        </p:nvSpPr>
        <p:spPr bwMode="auto">
          <a:xfrm>
            <a:off x="1066800" y="4786313"/>
            <a:ext cx="5867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Intra-uterine insemination(IUI): injection of activated semen inside the uterus by a catheter</a:t>
            </a:r>
            <a:endParaRPr lang="ar-IQ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8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5000" y="887442"/>
            <a:ext cx="5266459" cy="3913158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4842200"/>
            <a:ext cx="1965013" cy="1976437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0"/>
              </a:schemeClr>
            </a:outerShdw>
          </a:effectLst>
        </p:spPr>
      </p:pic>
      <p:sp>
        <p:nvSpPr>
          <p:cNvPr id="5" name="object 4"/>
          <p:cNvSpPr/>
          <p:nvPr/>
        </p:nvSpPr>
        <p:spPr>
          <a:xfrm>
            <a:off x="8890" y="1524"/>
            <a:ext cx="4029710" cy="762000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/>
          <p:cNvSpPr txBox="1"/>
          <p:nvPr/>
        </p:nvSpPr>
        <p:spPr>
          <a:xfrm>
            <a:off x="619126" y="63499"/>
            <a:ext cx="2760726" cy="4946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University of</a:t>
            </a:r>
            <a:r>
              <a:rPr sz="1600" spc="-2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Basrah</a:t>
            </a:r>
            <a:endParaRPr sz="1600" dirty="0">
              <a:latin typeface="Britannic Bold"/>
              <a:cs typeface="Britannic Bold"/>
            </a:endParaRPr>
          </a:p>
          <a:p>
            <a:pPr algn="ctr">
              <a:lnSpc>
                <a:spcPts val="1850"/>
              </a:lnSpc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Al-Zahraa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Medical</a:t>
            </a:r>
            <a:r>
              <a:rPr sz="1600" spc="-70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College</a:t>
            </a:r>
            <a:endParaRPr sz="1600" dirty="0">
              <a:latin typeface="Britannic Bold"/>
              <a:cs typeface="Britannic Bold"/>
            </a:endParaRPr>
          </a:p>
        </p:txBody>
      </p:sp>
      <p:sp>
        <p:nvSpPr>
          <p:cNvPr id="9" name="object 6"/>
          <p:cNvSpPr/>
          <p:nvPr/>
        </p:nvSpPr>
        <p:spPr>
          <a:xfrm>
            <a:off x="4240617" y="39308"/>
            <a:ext cx="636183" cy="71065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/>
          <p:cNvSpPr/>
          <p:nvPr/>
        </p:nvSpPr>
        <p:spPr>
          <a:xfrm>
            <a:off x="5069070" y="0"/>
            <a:ext cx="4006822" cy="75184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8"/>
          <p:cNvSpPr txBox="1"/>
          <p:nvPr/>
        </p:nvSpPr>
        <p:spPr>
          <a:xfrm>
            <a:off x="5334001" y="14731"/>
            <a:ext cx="3612388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 algn="ctr">
              <a:lnSpc>
                <a:spcPts val="1760"/>
              </a:lnSpc>
              <a:spcBef>
                <a:spcPts val="28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Ministry of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higher</a:t>
            </a:r>
            <a:r>
              <a:rPr sz="1600" spc="-5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Education  </a:t>
            </a:r>
            <a:r>
              <a:rPr sz="1600" spc="-10" dirty="0">
                <a:solidFill>
                  <a:srgbClr val="001F5F"/>
                </a:solidFill>
                <a:latin typeface="Britannic Bold"/>
                <a:cs typeface="Britannic Bold"/>
              </a:rPr>
              <a:t>and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Scientific</a:t>
            </a:r>
            <a:r>
              <a:rPr sz="1600" spc="-1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Research</a:t>
            </a:r>
            <a:endParaRPr sz="1600" dirty="0">
              <a:latin typeface="Britannic Bold"/>
              <a:cs typeface="Britannic Bold"/>
            </a:endParaRPr>
          </a:p>
        </p:txBody>
      </p:sp>
    </p:spTree>
    <p:extLst>
      <p:ext uri="{BB962C8B-B14F-4D97-AF65-F5344CB8AC3E}">
        <p14:creationId xmlns:p14="http://schemas.microsoft.com/office/powerpoint/2010/main" val="171061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7192" y="1524000"/>
            <a:ext cx="8770192" cy="4992218"/>
          </a:xfrm>
          <a:noFill/>
        </p:spPr>
      </p:pic>
      <p:sp>
        <p:nvSpPr>
          <p:cNvPr id="5" name="Rectangle 4"/>
          <p:cNvSpPr/>
          <p:nvPr/>
        </p:nvSpPr>
        <p:spPr>
          <a:xfrm>
            <a:off x="3733800" y="753070"/>
            <a:ext cx="12522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IVF 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object 4"/>
          <p:cNvSpPr/>
          <p:nvPr/>
        </p:nvSpPr>
        <p:spPr>
          <a:xfrm>
            <a:off x="8890" y="1524"/>
            <a:ext cx="4029710" cy="762000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/>
          <p:cNvSpPr txBox="1"/>
          <p:nvPr/>
        </p:nvSpPr>
        <p:spPr>
          <a:xfrm>
            <a:off x="619126" y="63499"/>
            <a:ext cx="2760726" cy="4946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University of</a:t>
            </a:r>
            <a:r>
              <a:rPr sz="1600" spc="-2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Basrah</a:t>
            </a:r>
            <a:endParaRPr sz="1600" dirty="0">
              <a:latin typeface="Britannic Bold"/>
              <a:cs typeface="Britannic Bold"/>
            </a:endParaRPr>
          </a:p>
          <a:p>
            <a:pPr algn="ctr">
              <a:lnSpc>
                <a:spcPts val="1850"/>
              </a:lnSpc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Al-Zahraa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Medical</a:t>
            </a:r>
            <a:r>
              <a:rPr sz="1600" spc="-70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College</a:t>
            </a:r>
            <a:endParaRPr sz="1600" dirty="0">
              <a:latin typeface="Britannic Bold"/>
              <a:cs typeface="Britannic Bold"/>
            </a:endParaRPr>
          </a:p>
        </p:txBody>
      </p:sp>
      <p:sp>
        <p:nvSpPr>
          <p:cNvPr id="9" name="object 6"/>
          <p:cNvSpPr/>
          <p:nvPr/>
        </p:nvSpPr>
        <p:spPr>
          <a:xfrm>
            <a:off x="4240617" y="39308"/>
            <a:ext cx="636183" cy="71065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/>
          <p:cNvSpPr/>
          <p:nvPr/>
        </p:nvSpPr>
        <p:spPr>
          <a:xfrm>
            <a:off x="5069070" y="0"/>
            <a:ext cx="4006822" cy="75184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8"/>
          <p:cNvSpPr txBox="1"/>
          <p:nvPr/>
        </p:nvSpPr>
        <p:spPr>
          <a:xfrm>
            <a:off x="5334001" y="14731"/>
            <a:ext cx="3612388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 algn="ctr">
              <a:lnSpc>
                <a:spcPts val="1760"/>
              </a:lnSpc>
              <a:spcBef>
                <a:spcPts val="28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Ministry of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higher</a:t>
            </a:r>
            <a:r>
              <a:rPr sz="1600" spc="-5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Education  </a:t>
            </a:r>
            <a:r>
              <a:rPr sz="1600" spc="-10" dirty="0">
                <a:solidFill>
                  <a:srgbClr val="001F5F"/>
                </a:solidFill>
                <a:latin typeface="Britannic Bold"/>
                <a:cs typeface="Britannic Bold"/>
              </a:rPr>
              <a:t>and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Scientific</a:t>
            </a:r>
            <a:r>
              <a:rPr sz="1600" spc="-1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Research</a:t>
            </a:r>
            <a:endParaRPr sz="1600" dirty="0">
              <a:latin typeface="Britannic Bold"/>
              <a:cs typeface="Britannic Bold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4842200"/>
            <a:ext cx="1965013" cy="1976437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46858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ACER\Desktop\New folder\ivf-what-everyone-needs-to-know-about-ivf-1-72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  <p:extLst>
      <p:ext uri="{BB962C8B-B14F-4D97-AF65-F5344CB8AC3E}">
        <p14:creationId xmlns:p14="http://schemas.microsoft.com/office/powerpoint/2010/main" val="1171733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altLang="en-US" dirty="0" smtClean="0">
                <a:solidFill>
                  <a:srgbClr val="FF0000"/>
                </a:solidFill>
              </a:rPr>
              <a:t>What is subfertility</a:t>
            </a:r>
            <a:r>
              <a:rPr lang="en-US" alt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8288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en-US" b="1" dirty="0" smtClean="0">
                <a:latin typeface="Times New Roman" pitchFamily="18" charset="0"/>
                <a:cs typeface="Times New Roman" pitchFamily="18" charset="0"/>
              </a:rPr>
              <a:t>ubfertility is the failure of conception in         </a:t>
            </a:r>
          </a:p>
          <a:p>
            <a:pPr>
              <a:buNone/>
            </a:pPr>
            <a:r>
              <a:rPr lang="en-US" altLang="en-US" b="1" dirty="0" smtClean="0">
                <a:latin typeface="Times New Roman" pitchFamily="18" charset="0"/>
                <a:cs typeface="Times New Roman" pitchFamily="18" charset="0"/>
              </a:rPr>
              <a:t>a couple having regular, unprotected coitus for  1 year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مستطيل 4"/>
          <p:cNvSpPr>
            <a:spLocks noChangeArrowheads="1"/>
          </p:cNvSpPr>
          <p:nvPr/>
        </p:nvSpPr>
        <p:spPr bwMode="auto">
          <a:xfrm>
            <a:off x="352425" y="3544888"/>
            <a:ext cx="871537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2400" b="1" dirty="0">
                <a:solidFill>
                  <a:srgbClr val="FF0000"/>
                </a:solidFill>
              </a:rPr>
              <a:t>PRIMARY</a:t>
            </a:r>
            <a:r>
              <a:rPr lang="en-US" altLang="en-US" sz="2400" b="1" dirty="0">
                <a:solidFill>
                  <a:srgbClr val="002060"/>
                </a:solidFill>
              </a:rPr>
              <a:t> – Couple without a prior pregnancy</a:t>
            </a:r>
          </a:p>
          <a:p>
            <a:pPr eaLnBrk="1" hangingPunct="1"/>
            <a:r>
              <a:rPr lang="en-US" altLang="en-US" sz="2400" b="1" dirty="0">
                <a:solidFill>
                  <a:srgbClr val="FF0000"/>
                </a:solidFill>
              </a:rPr>
              <a:t>SECONDARY</a:t>
            </a:r>
            <a:r>
              <a:rPr lang="en-US" altLang="en-US" sz="2400" b="1" dirty="0">
                <a:solidFill>
                  <a:srgbClr val="002060"/>
                </a:solidFill>
              </a:rPr>
              <a:t> – Couple with previous pregnancy including miscarriage/ectopic</a:t>
            </a:r>
            <a:endParaRPr lang="ar-IQ" altLang="en-US" sz="2400" b="1" dirty="0">
              <a:solidFill>
                <a:srgbClr val="002060"/>
              </a:solidFill>
            </a:endParaRPr>
          </a:p>
        </p:txBody>
      </p:sp>
      <p:sp>
        <p:nvSpPr>
          <p:cNvPr id="5" name="مستطيل 4"/>
          <p:cNvSpPr>
            <a:spLocks noChangeArrowheads="1"/>
          </p:cNvSpPr>
          <p:nvPr/>
        </p:nvSpPr>
        <p:spPr bwMode="auto">
          <a:xfrm>
            <a:off x="352425" y="4869043"/>
            <a:ext cx="74009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2400" b="1" dirty="0"/>
              <a:t>75-80% of couples will be pregnant after 12 cycles</a:t>
            </a:r>
          </a:p>
          <a:p>
            <a:pPr eaLnBrk="1" hangingPunct="1"/>
            <a:r>
              <a:rPr lang="en-US" altLang="en-US" sz="2400" b="1" dirty="0"/>
              <a:t>90-95% of couples will be pregnant after 2-3 years.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400" b="1" dirty="0"/>
              <a:t>    </a:t>
            </a:r>
            <a:endParaRPr lang="ar-IQ" altLang="en-US" sz="24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4842200"/>
            <a:ext cx="1965013" cy="1976437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0"/>
              </a:schemeClr>
            </a:outerShdw>
          </a:effectLst>
        </p:spPr>
      </p:pic>
      <p:sp>
        <p:nvSpPr>
          <p:cNvPr id="7" name="object 4"/>
          <p:cNvSpPr/>
          <p:nvPr/>
        </p:nvSpPr>
        <p:spPr>
          <a:xfrm>
            <a:off x="8890" y="1524"/>
            <a:ext cx="4029710" cy="762000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/>
          <p:cNvSpPr txBox="1"/>
          <p:nvPr/>
        </p:nvSpPr>
        <p:spPr>
          <a:xfrm>
            <a:off x="619126" y="63499"/>
            <a:ext cx="2760726" cy="4946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University of</a:t>
            </a:r>
            <a:r>
              <a:rPr sz="1600" spc="-2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Basrah</a:t>
            </a:r>
            <a:endParaRPr sz="1600" dirty="0">
              <a:latin typeface="Britannic Bold"/>
              <a:cs typeface="Britannic Bold"/>
            </a:endParaRPr>
          </a:p>
          <a:p>
            <a:pPr algn="ctr">
              <a:lnSpc>
                <a:spcPts val="1850"/>
              </a:lnSpc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Al-Zahraa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Medical</a:t>
            </a:r>
            <a:r>
              <a:rPr sz="1600" spc="-70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College</a:t>
            </a:r>
            <a:endParaRPr sz="1600" dirty="0">
              <a:latin typeface="Britannic Bold"/>
              <a:cs typeface="Britannic Bold"/>
            </a:endParaRPr>
          </a:p>
        </p:txBody>
      </p:sp>
      <p:sp>
        <p:nvSpPr>
          <p:cNvPr id="9" name="object 6"/>
          <p:cNvSpPr/>
          <p:nvPr/>
        </p:nvSpPr>
        <p:spPr>
          <a:xfrm>
            <a:off x="4240617" y="39308"/>
            <a:ext cx="636183" cy="71065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/>
          <p:cNvSpPr/>
          <p:nvPr/>
        </p:nvSpPr>
        <p:spPr>
          <a:xfrm>
            <a:off x="5069070" y="0"/>
            <a:ext cx="4006822" cy="75184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8"/>
          <p:cNvSpPr txBox="1"/>
          <p:nvPr/>
        </p:nvSpPr>
        <p:spPr>
          <a:xfrm>
            <a:off x="5334001" y="14731"/>
            <a:ext cx="3612388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 algn="ctr">
              <a:lnSpc>
                <a:spcPts val="1760"/>
              </a:lnSpc>
              <a:spcBef>
                <a:spcPts val="28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Ministry of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higher</a:t>
            </a:r>
            <a:r>
              <a:rPr sz="1600" spc="-5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Education  </a:t>
            </a:r>
            <a:r>
              <a:rPr sz="1600" spc="-10" dirty="0">
                <a:solidFill>
                  <a:srgbClr val="001F5F"/>
                </a:solidFill>
                <a:latin typeface="Britannic Bold"/>
                <a:cs typeface="Britannic Bold"/>
              </a:rPr>
              <a:t>and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Scientific</a:t>
            </a:r>
            <a:r>
              <a:rPr sz="1600" spc="-1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Research</a:t>
            </a:r>
            <a:endParaRPr sz="1600" dirty="0">
              <a:latin typeface="Britannic Bold"/>
              <a:cs typeface="Britannic Bold"/>
            </a:endParaRPr>
          </a:p>
        </p:txBody>
      </p:sp>
    </p:spTree>
    <p:extLst>
      <p:ext uri="{BB962C8B-B14F-4D97-AF65-F5344CB8AC3E}">
        <p14:creationId xmlns:p14="http://schemas.microsoft.com/office/powerpoint/2010/main" val="2721561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65237"/>
            <a:ext cx="8229600" cy="5592763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sz="2400" b="1" u="sng" dirty="0" smtClean="0">
                <a:cs typeface="+mj-cs"/>
              </a:rPr>
              <a:t>Causes :-  </a:t>
            </a:r>
          </a:p>
          <a:p>
            <a:pPr marL="0" lvl="0" indent="0">
              <a:buNone/>
            </a:pPr>
            <a:r>
              <a:rPr lang="en-US" b="1" u="sng" dirty="0" smtClean="0">
                <a:solidFill>
                  <a:srgbClr val="FF0000"/>
                </a:solidFill>
                <a:cs typeface="+mj-cs"/>
              </a:rPr>
              <a:t>A - Female  30%  </a:t>
            </a:r>
            <a:endParaRPr lang="en-US" sz="2400" b="1" u="sng" dirty="0" smtClean="0">
              <a:solidFill>
                <a:srgbClr val="FF0000"/>
              </a:solidFill>
              <a:cs typeface="+mj-cs"/>
            </a:endParaRPr>
          </a:p>
          <a:p>
            <a:pPr marL="0" lvl="0" indent="0">
              <a:buNone/>
            </a:pPr>
            <a:r>
              <a:rPr lang="en-US" sz="2400" b="1" dirty="0" smtClean="0">
                <a:cs typeface="+mj-cs"/>
              </a:rPr>
              <a:t> </a:t>
            </a:r>
            <a:r>
              <a:rPr lang="en-US" sz="2400" b="1" u="sng" dirty="0" smtClean="0">
                <a:cs typeface="+mj-cs"/>
              </a:rPr>
              <a:t>1- </a:t>
            </a:r>
            <a:r>
              <a:rPr lang="en-US" sz="2400" b="1" u="sng" dirty="0" smtClean="0">
                <a:solidFill>
                  <a:schemeClr val="tx1"/>
                </a:solidFill>
                <a:cs typeface="+mj-cs"/>
              </a:rPr>
              <a:t>ovulatory disorders : -</a:t>
            </a:r>
            <a:endParaRPr lang="en-US" sz="2000" u="sng" dirty="0" smtClean="0">
              <a:solidFill>
                <a:schemeClr val="tx1"/>
              </a:solidFill>
              <a:cs typeface="+mj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The	commonest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cause is polycystic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ovary syndrome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(PCOS)</a:t>
            </a:r>
          </a:p>
          <a:p>
            <a:pPr lvl="0"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Hypothalamic	disorders(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e.g. Hypothalamic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hypogonadism) .</a:t>
            </a:r>
          </a:p>
          <a:p>
            <a:pPr lvl="0"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Pituitary disease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(e.g. Hyperprolactinaemia).</a:t>
            </a:r>
          </a:p>
          <a:p>
            <a:pPr lvl="0"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Endocrine abnormalities (thyroid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disease) .</a:t>
            </a:r>
          </a:p>
          <a:p>
            <a:pPr marL="0" lvl="0" indent="0">
              <a:buNone/>
            </a:pPr>
            <a:endParaRPr lang="en-US" sz="2400" b="1" dirty="0" smtClean="0">
              <a:cs typeface="+mj-cs"/>
            </a:endParaRPr>
          </a:p>
          <a:p>
            <a:pPr marL="0" lvl="0" indent="0">
              <a:buNone/>
            </a:pPr>
            <a:r>
              <a:rPr lang="en-US" sz="2400" b="1" u="sng" dirty="0" smtClean="0">
                <a:solidFill>
                  <a:schemeClr val="tx1"/>
                </a:solidFill>
                <a:cs typeface="+mj-cs"/>
              </a:rPr>
              <a:t>2- Tubal factors :- </a:t>
            </a:r>
            <a:r>
              <a:rPr lang="en-US" sz="2400" u="sng" dirty="0">
                <a:cs typeface="+mj-cs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cs typeface="+mj-cs"/>
              </a:rPr>
              <a:t>(PID, previous surgery, endometriosis)</a:t>
            </a:r>
          </a:p>
          <a:p>
            <a:pPr marL="0" indent="0">
              <a:buNone/>
            </a:pPr>
            <a:r>
              <a:rPr lang="en-US" sz="2400" b="1" u="sng" dirty="0">
                <a:cs typeface="+mj-cs"/>
              </a:rPr>
              <a:t>3- </a:t>
            </a:r>
            <a:r>
              <a:rPr lang="en-US" sz="2400" b="1" u="sng" dirty="0" smtClean="0">
                <a:cs typeface="+mj-cs"/>
              </a:rPr>
              <a:t>Uterine factors :- </a:t>
            </a:r>
            <a:r>
              <a:rPr lang="en-US" sz="2000" b="1" u="sng" dirty="0" smtClean="0">
                <a:cs typeface="+mj-cs"/>
              </a:rPr>
              <a:t> </a:t>
            </a:r>
            <a:r>
              <a:rPr lang="en-US" sz="2000" dirty="0">
                <a:cs typeface="+mj-cs"/>
              </a:rPr>
              <a:t>(fibroid, adhesions)</a:t>
            </a:r>
            <a:r>
              <a:rPr lang="en-US" sz="2000" b="1" dirty="0">
                <a:cs typeface="+mj-cs"/>
              </a:rPr>
              <a:t>                    </a:t>
            </a:r>
            <a:endParaRPr lang="en-US" sz="2000" b="1" dirty="0" smtClean="0">
              <a:cs typeface="+mj-cs"/>
            </a:endParaRPr>
          </a:p>
          <a:p>
            <a:pPr marL="0" indent="0">
              <a:buNone/>
            </a:pPr>
            <a:r>
              <a:rPr lang="en-US" sz="2400" b="1" u="sng" dirty="0" smtClean="0">
                <a:cs typeface="+mj-cs"/>
              </a:rPr>
              <a:t>4-</a:t>
            </a:r>
            <a:r>
              <a:rPr lang="en-US" sz="2400" b="1" u="sng" dirty="0" smtClean="0">
                <a:solidFill>
                  <a:schemeClr val="tx1"/>
                </a:solidFill>
                <a:cs typeface="+mj-cs"/>
              </a:rPr>
              <a:t>Peritoneal (endometriosis).</a:t>
            </a:r>
          </a:p>
          <a:p>
            <a:pPr marL="0" lvl="0" indent="0">
              <a:buNone/>
            </a:pPr>
            <a:r>
              <a:rPr lang="en-US" sz="2400" b="1" u="sng" dirty="0" smtClean="0">
                <a:cs typeface="+mj-cs"/>
              </a:rPr>
              <a:t>5- </a:t>
            </a:r>
            <a:r>
              <a:rPr lang="en-US" sz="2400" b="1" u="sng" dirty="0" smtClean="0">
                <a:solidFill>
                  <a:schemeClr val="tx1"/>
                </a:solidFill>
                <a:cs typeface="+mj-cs"/>
              </a:rPr>
              <a:t>Cervical factors .</a:t>
            </a:r>
            <a:endParaRPr lang="ar-IQ" sz="2400" b="1" u="sng" dirty="0" smtClean="0">
              <a:solidFill>
                <a:schemeClr val="tx1"/>
              </a:solidFill>
              <a:cs typeface="+mj-cs"/>
            </a:endParaRPr>
          </a:p>
          <a:p>
            <a:endParaRPr lang="en-US" sz="2400" dirty="0" smtClean="0">
              <a:cs typeface="+mj-cs"/>
            </a:endParaRPr>
          </a:p>
          <a:p>
            <a:endParaRPr lang="en-US" sz="2400" dirty="0">
              <a:cs typeface="+mj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4842200"/>
            <a:ext cx="1965013" cy="1976437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0"/>
              </a:schemeClr>
            </a:outerShdw>
          </a:effectLst>
        </p:spPr>
      </p:pic>
      <p:sp>
        <p:nvSpPr>
          <p:cNvPr id="5" name="object 4"/>
          <p:cNvSpPr/>
          <p:nvPr/>
        </p:nvSpPr>
        <p:spPr>
          <a:xfrm>
            <a:off x="8890" y="1524"/>
            <a:ext cx="4029710" cy="762000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5"/>
          <p:cNvSpPr txBox="1"/>
          <p:nvPr/>
        </p:nvSpPr>
        <p:spPr>
          <a:xfrm>
            <a:off x="619126" y="63499"/>
            <a:ext cx="2760726" cy="4946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University of</a:t>
            </a:r>
            <a:r>
              <a:rPr sz="1600" spc="-2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Basrah</a:t>
            </a:r>
            <a:endParaRPr sz="1600" dirty="0">
              <a:latin typeface="Britannic Bold"/>
              <a:cs typeface="Britannic Bold"/>
            </a:endParaRPr>
          </a:p>
          <a:p>
            <a:pPr algn="ctr">
              <a:lnSpc>
                <a:spcPts val="1850"/>
              </a:lnSpc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Al-Zahraa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Medical</a:t>
            </a:r>
            <a:r>
              <a:rPr sz="1600" spc="-70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College</a:t>
            </a:r>
            <a:endParaRPr sz="1600" dirty="0">
              <a:latin typeface="Britannic Bold"/>
              <a:cs typeface="Britannic Bold"/>
            </a:endParaRPr>
          </a:p>
        </p:txBody>
      </p:sp>
      <p:sp>
        <p:nvSpPr>
          <p:cNvPr id="7" name="object 6"/>
          <p:cNvSpPr/>
          <p:nvPr/>
        </p:nvSpPr>
        <p:spPr>
          <a:xfrm>
            <a:off x="4240617" y="39308"/>
            <a:ext cx="636183" cy="71065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7"/>
          <p:cNvSpPr/>
          <p:nvPr/>
        </p:nvSpPr>
        <p:spPr>
          <a:xfrm>
            <a:off x="5069070" y="0"/>
            <a:ext cx="4006822" cy="75184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8"/>
          <p:cNvSpPr txBox="1"/>
          <p:nvPr/>
        </p:nvSpPr>
        <p:spPr>
          <a:xfrm>
            <a:off x="5334001" y="14731"/>
            <a:ext cx="3612388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 algn="ctr">
              <a:lnSpc>
                <a:spcPts val="1760"/>
              </a:lnSpc>
              <a:spcBef>
                <a:spcPts val="28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Ministry of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higher</a:t>
            </a:r>
            <a:r>
              <a:rPr sz="1600" spc="-5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Education  </a:t>
            </a:r>
            <a:r>
              <a:rPr sz="1600" spc="-10" dirty="0">
                <a:solidFill>
                  <a:srgbClr val="001F5F"/>
                </a:solidFill>
                <a:latin typeface="Britannic Bold"/>
                <a:cs typeface="Britannic Bold"/>
              </a:rPr>
              <a:t>and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Scientific</a:t>
            </a:r>
            <a:r>
              <a:rPr sz="1600" spc="-1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Research</a:t>
            </a:r>
            <a:endParaRPr sz="1600" dirty="0">
              <a:latin typeface="Britannic Bold"/>
              <a:cs typeface="Britannic Bold"/>
            </a:endParaRPr>
          </a:p>
        </p:txBody>
      </p:sp>
    </p:spTree>
    <p:extLst>
      <p:ext uri="{BB962C8B-B14F-4D97-AF65-F5344CB8AC3E}">
        <p14:creationId xmlns:p14="http://schemas.microsoft.com/office/powerpoint/2010/main" val="30759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36637"/>
            <a:ext cx="8229600" cy="5668963"/>
          </a:xfrm>
        </p:spPr>
        <p:txBody>
          <a:bodyPr>
            <a:normAutofit fontScale="55000" lnSpcReduction="20000"/>
          </a:bodyPr>
          <a:lstStyle/>
          <a:p>
            <a:pPr marL="0" lvl="0" indent="0">
              <a:buNone/>
            </a:pPr>
            <a:r>
              <a:rPr lang="en-US" sz="5800" b="1" dirty="0" smtClean="0">
                <a:solidFill>
                  <a:srgbClr val="FF0000"/>
                </a:solidFill>
                <a:cs typeface="+mj-cs"/>
              </a:rPr>
              <a:t>B -</a:t>
            </a:r>
            <a:r>
              <a:rPr lang="en-US" sz="5800" b="1" u="sng" dirty="0" smtClean="0">
                <a:solidFill>
                  <a:srgbClr val="FF0000"/>
                </a:solidFill>
                <a:cs typeface="+mj-cs"/>
              </a:rPr>
              <a:t>Male 30% </a:t>
            </a:r>
          </a:p>
          <a:p>
            <a:pPr marL="0" lvl="0" indent="0">
              <a:buNone/>
            </a:pP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Compromised sperm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number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or	quality	is an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important	contributor to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subfertility.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( Mainly unknown cause )  .</a:t>
            </a:r>
          </a:p>
          <a:p>
            <a:pPr marL="0" lvl="0" indent="0">
              <a:buNone/>
            </a:pPr>
            <a:r>
              <a:rPr lang="en-US" sz="3400" b="1" dirty="0" smtClean="0">
                <a:cs typeface="+mj-cs"/>
              </a:rPr>
              <a:t> </a:t>
            </a:r>
            <a:r>
              <a:rPr lang="en-US" sz="4500" b="1" dirty="0" smtClean="0">
                <a:cs typeface="+mj-cs"/>
              </a:rPr>
              <a:t>- Possible causes :-</a:t>
            </a:r>
            <a:endParaRPr lang="en-US" sz="38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q"/>
            </a:pP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Environmental and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dietary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issues.		</a:t>
            </a:r>
          </a:p>
          <a:p>
            <a:pPr lvl="0">
              <a:buFont typeface="Wingdings" pitchFamily="2" charset="2"/>
              <a:buChar char="q"/>
            </a:pP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Infections :- ( Orchitis , epididymitis )</a:t>
            </a:r>
          </a:p>
          <a:p>
            <a:pPr lvl="0">
              <a:buFont typeface="Wingdings" pitchFamily="2" charset="2"/>
              <a:buChar char="q"/>
            </a:pP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Iatrogenic :- pelvic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radiotherapy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surgery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for	undescended	or	torted	testes .</a:t>
            </a:r>
          </a:p>
          <a:p>
            <a:pPr lvl="0">
              <a:buFont typeface="Wingdings" pitchFamily="2" charset="2"/>
              <a:buChar char="q"/>
            </a:pP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Medical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conditions such as diabetes .</a:t>
            </a:r>
          </a:p>
          <a:p>
            <a:pPr lvl="0">
              <a:buFont typeface="Wingdings" pitchFamily="2" charset="2"/>
              <a:buChar char="q"/>
            </a:pP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Occupational factors :- 	contact with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chemicals  , radiation or heat  .	</a:t>
            </a:r>
          </a:p>
          <a:p>
            <a:pPr lvl="0">
              <a:buFont typeface="Wingdings" pitchFamily="2" charset="2"/>
              <a:buChar char="q"/>
            </a:pP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Erectile difficulties or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problems with ejaculation. </a:t>
            </a:r>
          </a:p>
          <a:p>
            <a:pPr lvl="0">
              <a:buFont typeface="Wingdings" pitchFamily="2" charset="2"/>
              <a:buChar char="q"/>
            </a:pP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Genetic : aneuploidy of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sex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chromosomes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(Klinefelter</a:t>
            </a:r>
          </a:p>
          <a:p>
            <a:pPr marL="0" lvl="0" indent="0">
              <a:buNone/>
            </a:pP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	XXY most	commonly)</a:t>
            </a:r>
          </a:p>
          <a:p>
            <a:pPr marL="0" lvl="0" indent="0">
              <a:buNone/>
            </a:pPr>
            <a:r>
              <a:rPr lang="en-US" sz="5100" b="1" dirty="0" smtClean="0">
                <a:solidFill>
                  <a:srgbClr val="FF0000"/>
                </a:solidFill>
                <a:cs typeface="+mj-cs"/>
              </a:rPr>
              <a:t>C - </a:t>
            </a:r>
            <a:r>
              <a:rPr lang="en-US" sz="5800" b="1" u="sng" dirty="0" smtClean="0">
                <a:solidFill>
                  <a:srgbClr val="FF0000"/>
                </a:solidFill>
                <a:cs typeface="+mj-cs"/>
              </a:rPr>
              <a:t>Mixed    15%     </a:t>
            </a:r>
          </a:p>
          <a:p>
            <a:pPr marL="0" lvl="0" indent="0">
              <a:buNone/>
            </a:pPr>
            <a:r>
              <a:rPr lang="en-US" sz="5800" b="1" dirty="0" smtClean="0">
                <a:solidFill>
                  <a:srgbClr val="FF0000"/>
                </a:solidFill>
                <a:cs typeface="+mj-cs"/>
              </a:rPr>
              <a:t>D -</a:t>
            </a:r>
            <a:r>
              <a:rPr lang="en-US" sz="5800" b="1" u="sng" dirty="0" smtClean="0">
                <a:solidFill>
                  <a:srgbClr val="FF0000"/>
                </a:solidFill>
                <a:cs typeface="+mj-cs"/>
              </a:rPr>
              <a:t>Unexplained 25%     </a:t>
            </a:r>
            <a:endParaRPr lang="ar-IQ" sz="5800" b="1" u="sng" dirty="0" smtClean="0">
              <a:solidFill>
                <a:srgbClr val="FF0000"/>
              </a:solidFill>
              <a:cs typeface="+mj-cs"/>
            </a:endParaRPr>
          </a:p>
          <a:p>
            <a:endParaRPr lang="en-US" sz="2400" dirty="0" smtClean="0">
              <a:cs typeface="+mj-cs"/>
            </a:endParaRPr>
          </a:p>
          <a:p>
            <a:pPr lvl="0"/>
            <a:endParaRPr lang="ar-IQ" sz="3800" dirty="0" smtClean="0">
              <a:cs typeface="+mj-cs"/>
            </a:endParaRPr>
          </a:p>
          <a:p>
            <a:endParaRPr lang="en-US" sz="3800" dirty="0">
              <a:cs typeface="+mj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4842200"/>
            <a:ext cx="1965013" cy="1976437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0"/>
              </a:schemeClr>
            </a:outerShdw>
          </a:effectLst>
        </p:spPr>
      </p:pic>
      <p:sp>
        <p:nvSpPr>
          <p:cNvPr id="5" name="object 4"/>
          <p:cNvSpPr/>
          <p:nvPr/>
        </p:nvSpPr>
        <p:spPr>
          <a:xfrm>
            <a:off x="8890" y="1524"/>
            <a:ext cx="4029710" cy="762000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5"/>
          <p:cNvSpPr txBox="1"/>
          <p:nvPr/>
        </p:nvSpPr>
        <p:spPr>
          <a:xfrm>
            <a:off x="619126" y="63499"/>
            <a:ext cx="2760726" cy="4946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University of</a:t>
            </a:r>
            <a:r>
              <a:rPr sz="1600" spc="-2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Basrah</a:t>
            </a:r>
            <a:endParaRPr sz="1600" dirty="0">
              <a:latin typeface="Britannic Bold"/>
              <a:cs typeface="Britannic Bold"/>
            </a:endParaRPr>
          </a:p>
          <a:p>
            <a:pPr algn="ctr">
              <a:lnSpc>
                <a:spcPts val="1850"/>
              </a:lnSpc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Al-Zahraa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Medical</a:t>
            </a:r>
            <a:r>
              <a:rPr sz="1600" spc="-70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College</a:t>
            </a:r>
            <a:endParaRPr sz="1600" dirty="0">
              <a:latin typeface="Britannic Bold"/>
              <a:cs typeface="Britannic Bold"/>
            </a:endParaRPr>
          </a:p>
        </p:txBody>
      </p:sp>
      <p:sp>
        <p:nvSpPr>
          <p:cNvPr id="7" name="object 6"/>
          <p:cNvSpPr/>
          <p:nvPr/>
        </p:nvSpPr>
        <p:spPr>
          <a:xfrm>
            <a:off x="4240617" y="39308"/>
            <a:ext cx="636183" cy="71065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7"/>
          <p:cNvSpPr/>
          <p:nvPr/>
        </p:nvSpPr>
        <p:spPr>
          <a:xfrm>
            <a:off x="5069070" y="0"/>
            <a:ext cx="4006822" cy="75184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8"/>
          <p:cNvSpPr txBox="1"/>
          <p:nvPr/>
        </p:nvSpPr>
        <p:spPr>
          <a:xfrm>
            <a:off x="5334001" y="14731"/>
            <a:ext cx="3612388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 algn="ctr">
              <a:lnSpc>
                <a:spcPts val="1760"/>
              </a:lnSpc>
              <a:spcBef>
                <a:spcPts val="28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Ministry of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higher</a:t>
            </a:r>
            <a:r>
              <a:rPr sz="1600" spc="-5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Education  </a:t>
            </a:r>
            <a:r>
              <a:rPr sz="1600" spc="-10" dirty="0">
                <a:solidFill>
                  <a:srgbClr val="001F5F"/>
                </a:solidFill>
                <a:latin typeface="Britannic Bold"/>
                <a:cs typeface="Britannic Bold"/>
              </a:rPr>
              <a:t>and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Scientific</a:t>
            </a:r>
            <a:r>
              <a:rPr sz="1600" spc="-1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Research</a:t>
            </a:r>
            <a:endParaRPr sz="1600" dirty="0">
              <a:latin typeface="Britannic Bold"/>
              <a:cs typeface="Britannic Bold"/>
            </a:endParaRPr>
          </a:p>
        </p:txBody>
      </p:sp>
    </p:spTree>
    <p:extLst>
      <p:ext uri="{BB962C8B-B14F-4D97-AF65-F5344CB8AC3E}">
        <p14:creationId xmlns:p14="http://schemas.microsoft.com/office/powerpoint/2010/main" val="385981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924800" cy="1143000"/>
          </a:xfrm>
        </p:spPr>
        <p:txBody>
          <a:bodyPr/>
          <a:lstStyle/>
          <a:p>
            <a:r>
              <a:rPr lang="en-US" altLang="en-US" dirty="0" smtClean="0"/>
              <a:t>History &amp; examination</a:t>
            </a:r>
            <a:endParaRPr lang="ar-IQ" altLang="en-US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560920"/>
            <a:ext cx="8991600" cy="5068480"/>
          </a:xfrm>
          <a:prstGeom prst="rect">
            <a:avLst/>
          </a:prstGeom>
          <a:noFill/>
        </p:spPr>
      </p:pic>
      <p:sp>
        <p:nvSpPr>
          <p:cNvPr id="6" name="object 4"/>
          <p:cNvSpPr/>
          <p:nvPr/>
        </p:nvSpPr>
        <p:spPr>
          <a:xfrm>
            <a:off x="8890" y="-17727"/>
            <a:ext cx="4029710" cy="762000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5"/>
          <p:cNvSpPr txBox="1"/>
          <p:nvPr/>
        </p:nvSpPr>
        <p:spPr>
          <a:xfrm>
            <a:off x="619126" y="63499"/>
            <a:ext cx="2760726" cy="4946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University of</a:t>
            </a:r>
            <a:r>
              <a:rPr sz="1600" spc="-2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Basrah</a:t>
            </a:r>
            <a:endParaRPr sz="1600" dirty="0">
              <a:latin typeface="Britannic Bold"/>
              <a:cs typeface="Britannic Bold"/>
            </a:endParaRPr>
          </a:p>
          <a:p>
            <a:pPr algn="ctr">
              <a:lnSpc>
                <a:spcPts val="1850"/>
              </a:lnSpc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Al-Zahraa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Medical</a:t>
            </a:r>
            <a:r>
              <a:rPr sz="1600" spc="-70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College</a:t>
            </a:r>
            <a:endParaRPr sz="1600" dirty="0">
              <a:latin typeface="Britannic Bold"/>
              <a:cs typeface="Britannic Bold"/>
            </a:endParaRPr>
          </a:p>
        </p:txBody>
      </p:sp>
      <p:sp>
        <p:nvSpPr>
          <p:cNvPr id="8" name="object 6"/>
          <p:cNvSpPr/>
          <p:nvPr/>
        </p:nvSpPr>
        <p:spPr>
          <a:xfrm>
            <a:off x="4240617" y="39308"/>
            <a:ext cx="636183" cy="71065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7"/>
          <p:cNvSpPr/>
          <p:nvPr/>
        </p:nvSpPr>
        <p:spPr>
          <a:xfrm>
            <a:off x="5069070" y="0"/>
            <a:ext cx="4006822" cy="75184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8"/>
          <p:cNvSpPr txBox="1"/>
          <p:nvPr/>
        </p:nvSpPr>
        <p:spPr>
          <a:xfrm>
            <a:off x="5334001" y="14731"/>
            <a:ext cx="3612388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 algn="ctr">
              <a:lnSpc>
                <a:spcPts val="1760"/>
              </a:lnSpc>
              <a:spcBef>
                <a:spcPts val="28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Ministry of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higher</a:t>
            </a:r>
            <a:r>
              <a:rPr sz="1600" spc="-5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Education  </a:t>
            </a:r>
            <a:r>
              <a:rPr sz="1600" spc="-10" dirty="0">
                <a:solidFill>
                  <a:srgbClr val="001F5F"/>
                </a:solidFill>
                <a:latin typeface="Britannic Bold"/>
                <a:cs typeface="Britannic Bold"/>
              </a:rPr>
              <a:t>and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Scientific</a:t>
            </a:r>
            <a:r>
              <a:rPr sz="1600" spc="-1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Research</a:t>
            </a:r>
            <a:endParaRPr sz="1600" dirty="0">
              <a:latin typeface="Britannic Bold"/>
              <a:cs typeface="Britannic Bold"/>
            </a:endParaRPr>
          </a:p>
        </p:txBody>
      </p:sp>
    </p:spTree>
    <p:extLst>
      <p:ext uri="{BB962C8B-B14F-4D97-AF65-F5344CB8AC3E}">
        <p14:creationId xmlns:p14="http://schemas.microsoft.com/office/powerpoint/2010/main" val="140403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 txBox="1">
            <a:spLocks noChangeArrowheads="1"/>
          </p:cNvSpPr>
          <p:nvPr/>
        </p:nvSpPr>
        <p:spPr>
          <a:xfrm>
            <a:off x="685800" y="609600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INVESTIGATIONS</a:t>
            </a:r>
            <a:endParaRPr lang="en-US" alt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533400" y="1295400"/>
            <a:ext cx="3770313" cy="3724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en-US" alt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Female</a:t>
            </a:r>
          </a:p>
          <a:p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Assess ovulation .</a:t>
            </a:r>
          </a:p>
          <a:p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Tubal patency .</a:t>
            </a:r>
          </a:p>
          <a:p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Uterine abnormality 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4760913" y="1295400"/>
            <a:ext cx="3770312" cy="372427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" pitchFamily="2" charset="2"/>
              <a:buNone/>
            </a:pPr>
            <a:endParaRPr lang="en-US" alt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Male</a:t>
            </a:r>
          </a:p>
          <a:p>
            <a:pPr>
              <a:lnSpc>
                <a:spcPct val="90000"/>
              </a:lnSpc>
            </a:pP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Semen analysis .</a:t>
            </a:r>
          </a:p>
          <a:p>
            <a:pPr>
              <a:lnSpc>
                <a:spcPct val="90000"/>
              </a:lnSpc>
            </a:pP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Hormonal analysis(T, FSH, LH) +/-Karyotyping</a:t>
            </a:r>
          </a:p>
          <a:p>
            <a:pPr>
              <a:buFont typeface="Wingdings" pitchFamily="2" charset="2"/>
              <a:buNone/>
            </a:pPr>
            <a:endParaRPr lang="en-US" alt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endParaRPr lang="en-US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4842200"/>
            <a:ext cx="1965013" cy="1976437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0"/>
              </a:schemeClr>
            </a:outerShdw>
          </a:effectLst>
        </p:spPr>
      </p:pic>
      <p:sp>
        <p:nvSpPr>
          <p:cNvPr id="8" name="object 4"/>
          <p:cNvSpPr/>
          <p:nvPr/>
        </p:nvSpPr>
        <p:spPr>
          <a:xfrm>
            <a:off x="8890" y="1524"/>
            <a:ext cx="4029710" cy="762000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5"/>
          <p:cNvSpPr txBox="1"/>
          <p:nvPr/>
        </p:nvSpPr>
        <p:spPr>
          <a:xfrm>
            <a:off x="619126" y="63499"/>
            <a:ext cx="2760726" cy="4946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University of</a:t>
            </a:r>
            <a:r>
              <a:rPr sz="1600" spc="-2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Basrah</a:t>
            </a:r>
            <a:endParaRPr sz="1600" dirty="0">
              <a:latin typeface="Britannic Bold"/>
              <a:cs typeface="Britannic Bold"/>
            </a:endParaRPr>
          </a:p>
          <a:p>
            <a:pPr algn="ctr">
              <a:lnSpc>
                <a:spcPts val="1850"/>
              </a:lnSpc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Al-Zahraa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Medical</a:t>
            </a:r>
            <a:r>
              <a:rPr sz="1600" spc="-70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College</a:t>
            </a:r>
            <a:endParaRPr sz="1600" dirty="0">
              <a:latin typeface="Britannic Bold"/>
              <a:cs typeface="Britannic Bold"/>
            </a:endParaRPr>
          </a:p>
        </p:txBody>
      </p:sp>
      <p:sp>
        <p:nvSpPr>
          <p:cNvPr id="10" name="object 6"/>
          <p:cNvSpPr/>
          <p:nvPr/>
        </p:nvSpPr>
        <p:spPr>
          <a:xfrm>
            <a:off x="4240617" y="39308"/>
            <a:ext cx="636183" cy="71065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7"/>
          <p:cNvSpPr/>
          <p:nvPr/>
        </p:nvSpPr>
        <p:spPr>
          <a:xfrm>
            <a:off x="5069070" y="0"/>
            <a:ext cx="4006822" cy="75184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8"/>
          <p:cNvSpPr txBox="1"/>
          <p:nvPr/>
        </p:nvSpPr>
        <p:spPr>
          <a:xfrm>
            <a:off x="5334001" y="14731"/>
            <a:ext cx="3612388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 algn="ctr">
              <a:lnSpc>
                <a:spcPts val="1760"/>
              </a:lnSpc>
              <a:spcBef>
                <a:spcPts val="28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Ministry of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higher</a:t>
            </a:r>
            <a:r>
              <a:rPr sz="1600" spc="-5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Education  </a:t>
            </a:r>
            <a:r>
              <a:rPr sz="1600" spc="-10" dirty="0">
                <a:solidFill>
                  <a:srgbClr val="001F5F"/>
                </a:solidFill>
                <a:latin typeface="Britannic Bold"/>
                <a:cs typeface="Britannic Bold"/>
              </a:rPr>
              <a:t>and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Scientific</a:t>
            </a:r>
            <a:r>
              <a:rPr sz="1600" spc="-1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Research</a:t>
            </a:r>
            <a:endParaRPr sz="1600" dirty="0">
              <a:latin typeface="Britannic Bold"/>
              <a:cs typeface="Britannic Bold"/>
            </a:endParaRPr>
          </a:p>
        </p:txBody>
      </p:sp>
    </p:spTree>
    <p:extLst>
      <p:ext uri="{BB962C8B-B14F-4D97-AF65-F5344CB8AC3E}">
        <p14:creationId xmlns:p14="http://schemas.microsoft.com/office/powerpoint/2010/main" val="257845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Grp="1" noChangeArrowheads="1"/>
          </p:cNvSpPr>
          <p:nvPr>
            <p:ph type="title"/>
          </p:nvPr>
        </p:nvSpPr>
        <p:spPr>
          <a:xfrm>
            <a:off x="785813" y="204787"/>
            <a:ext cx="7924800" cy="1928813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ASSESSING OVULATION</a:t>
            </a:r>
          </a:p>
        </p:txBody>
      </p:sp>
      <p:pic>
        <p:nvPicPr>
          <p:cNvPr id="6" name="Picture 4" descr="C:\Users\ACER\Desktop\New folder\thFBVN620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514600"/>
            <a:ext cx="4071938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4842200"/>
            <a:ext cx="1965013" cy="1976437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0"/>
              </a:schemeClr>
            </a:outerShdw>
          </a:effectLst>
        </p:spPr>
      </p:pic>
      <p:sp>
        <p:nvSpPr>
          <p:cNvPr id="8" name="object 4"/>
          <p:cNvSpPr/>
          <p:nvPr/>
        </p:nvSpPr>
        <p:spPr>
          <a:xfrm>
            <a:off x="8890" y="1524"/>
            <a:ext cx="4029710" cy="762000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5"/>
          <p:cNvSpPr txBox="1"/>
          <p:nvPr/>
        </p:nvSpPr>
        <p:spPr>
          <a:xfrm>
            <a:off x="619126" y="63499"/>
            <a:ext cx="2760726" cy="4946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University of</a:t>
            </a:r>
            <a:r>
              <a:rPr sz="1600" spc="-2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Basrah</a:t>
            </a:r>
            <a:endParaRPr sz="1600" dirty="0">
              <a:latin typeface="Britannic Bold"/>
              <a:cs typeface="Britannic Bold"/>
            </a:endParaRPr>
          </a:p>
          <a:p>
            <a:pPr algn="ctr">
              <a:lnSpc>
                <a:spcPts val="1850"/>
              </a:lnSpc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Al-Zahraa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Medical</a:t>
            </a:r>
            <a:r>
              <a:rPr sz="1600" spc="-70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College</a:t>
            </a:r>
            <a:endParaRPr sz="1600" dirty="0">
              <a:latin typeface="Britannic Bold"/>
              <a:cs typeface="Britannic Bold"/>
            </a:endParaRPr>
          </a:p>
        </p:txBody>
      </p:sp>
      <p:sp>
        <p:nvSpPr>
          <p:cNvPr id="10" name="object 6"/>
          <p:cNvSpPr/>
          <p:nvPr/>
        </p:nvSpPr>
        <p:spPr>
          <a:xfrm>
            <a:off x="4240617" y="39308"/>
            <a:ext cx="636183" cy="71065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7"/>
          <p:cNvSpPr/>
          <p:nvPr/>
        </p:nvSpPr>
        <p:spPr>
          <a:xfrm>
            <a:off x="5069070" y="0"/>
            <a:ext cx="4006822" cy="75184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8"/>
          <p:cNvSpPr txBox="1"/>
          <p:nvPr/>
        </p:nvSpPr>
        <p:spPr>
          <a:xfrm>
            <a:off x="5334001" y="14731"/>
            <a:ext cx="3612388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 algn="ctr">
              <a:lnSpc>
                <a:spcPts val="1760"/>
              </a:lnSpc>
              <a:spcBef>
                <a:spcPts val="28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Ministry of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higher</a:t>
            </a:r>
            <a:r>
              <a:rPr sz="1600" spc="-5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Education  </a:t>
            </a:r>
            <a:r>
              <a:rPr sz="1600" spc="-10" dirty="0">
                <a:solidFill>
                  <a:srgbClr val="001F5F"/>
                </a:solidFill>
                <a:latin typeface="Britannic Bold"/>
                <a:cs typeface="Britannic Bold"/>
              </a:rPr>
              <a:t>and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Scientific</a:t>
            </a:r>
            <a:r>
              <a:rPr sz="1600" spc="-1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Research</a:t>
            </a:r>
            <a:endParaRPr sz="1600" dirty="0">
              <a:latin typeface="Britannic Bold"/>
              <a:cs typeface="Britannic Bold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-244741" y="1516855"/>
            <a:ext cx="8929687" cy="4138613"/>
          </a:xfrm>
          <a:prstGeom prst="rect">
            <a:avLst/>
          </a:prstGeom>
          <a:ln>
            <a:noFill/>
            <a:miter lim="800000"/>
            <a:headEnd/>
            <a:tailEnd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1)History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(regular cycle, dysmenorrhoea, breast engorgement)</a:t>
            </a:r>
          </a:p>
          <a:p>
            <a:pPr>
              <a:buFont typeface="Wingdings" pitchFamily="2" charset="2"/>
              <a:buNone/>
            </a:pP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2)Basal body temperature chart</a:t>
            </a:r>
          </a:p>
          <a:p>
            <a:pPr>
              <a:buFont typeface="Wingdings" pitchFamily="2" charset="2"/>
              <a:buNone/>
            </a:pPr>
            <a:r>
              <a:rPr lang="en-US" alt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3)Hormonal study</a:t>
            </a:r>
          </a:p>
          <a:p>
            <a:pPr>
              <a:buFont typeface="Wingdings" pitchFamily="2" charset="2"/>
              <a:buNone/>
            </a:pP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          -Serum progesterone  (mid luteal </a:t>
            </a:r>
          </a:p>
          <a:p>
            <a:pPr>
              <a:buFont typeface="Wingdings" pitchFamily="2" charset="2"/>
              <a:buNone/>
            </a:pP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          phase ie day 21 of 28-days cycle) </a:t>
            </a:r>
          </a:p>
          <a:p>
            <a:pPr>
              <a:buFont typeface="Wingdings" pitchFamily="2" charset="2"/>
              <a:buNone/>
            </a:pP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          - LH/FSH levels</a:t>
            </a:r>
          </a:p>
          <a:p>
            <a:pPr>
              <a:buFont typeface="Wingdings" pitchFamily="2" charset="2"/>
              <a:buNone/>
            </a:pP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          -E2, Testosterone levels – PCOS</a:t>
            </a:r>
          </a:p>
          <a:p>
            <a:pPr>
              <a:buFont typeface="Wingdings" pitchFamily="2" charset="2"/>
              <a:buNone/>
            </a:pP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         -Prolactin </a:t>
            </a:r>
          </a:p>
          <a:p>
            <a:pPr>
              <a:buFont typeface="Wingdings" pitchFamily="2" charset="2"/>
              <a:buNone/>
            </a:pP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         -Thyroid tests</a:t>
            </a:r>
          </a:p>
          <a:p>
            <a:pPr>
              <a:buFont typeface="Wingdings" pitchFamily="2" charset="2"/>
              <a:buNone/>
            </a:pP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         - </a:t>
            </a:r>
            <a:r>
              <a:rPr lang="en-US" alt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Serum AMH????</a:t>
            </a:r>
          </a:p>
          <a:p>
            <a:pPr>
              <a:buFont typeface="Wingdings" pitchFamily="2" charset="2"/>
              <a:buNone/>
            </a:pPr>
            <a:r>
              <a:rPr lang="en-US" sz="2400" dirty="0" smtClean="0"/>
              <a:t>•</a:t>
            </a:r>
            <a:endParaRPr lang="en-US" alt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endParaRPr lang="en-US" alt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endParaRPr lang="en-US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962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itchFamily="2" charset="2"/>
              <a:buNone/>
            </a:pPr>
            <a:r>
              <a:rPr lang="en-US" sz="2400" dirty="0"/>
              <a:t>AMH is produced in the </a:t>
            </a:r>
            <a:r>
              <a:rPr lang="en-US" sz="2400" dirty="0" err="1"/>
              <a:t>granulosa</a:t>
            </a:r>
            <a:r>
              <a:rPr lang="en-US" sz="2400" dirty="0"/>
              <a:t> cells of ovarian follicles and does not change in response to </a:t>
            </a:r>
            <a:r>
              <a:rPr lang="en-US" sz="2400" dirty="0" err="1"/>
              <a:t>gonadotrophins</a:t>
            </a:r>
            <a:r>
              <a:rPr lang="en-US" sz="2400" dirty="0"/>
              <a:t> during the menstrual cycle. As a result, it can be measured and compared from any point in the cycle and, at present, is the most successful </a:t>
            </a:r>
            <a:r>
              <a:rPr lang="en-US" sz="2400" dirty="0" smtClean="0"/>
              <a:t>biochemical </a:t>
            </a:r>
            <a:r>
              <a:rPr lang="en-US" sz="2400" dirty="0"/>
              <a:t>marker. </a:t>
            </a:r>
            <a:endParaRPr lang="en-US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4842200"/>
            <a:ext cx="1965013" cy="1976437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0"/>
              </a:schemeClr>
            </a:outerShdw>
          </a:effectLst>
        </p:spPr>
      </p:pic>
      <p:sp>
        <p:nvSpPr>
          <p:cNvPr id="5" name="object 4"/>
          <p:cNvSpPr/>
          <p:nvPr/>
        </p:nvSpPr>
        <p:spPr>
          <a:xfrm>
            <a:off x="8890" y="1524"/>
            <a:ext cx="4029710" cy="762000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5"/>
          <p:cNvSpPr txBox="1"/>
          <p:nvPr/>
        </p:nvSpPr>
        <p:spPr>
          <a:xfrm>
            <a:off x="619126" y="63499"/>
            <a:ext cx="2760726" cy="4946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University of</a:t>
            </a:r>
            <a:r>
              <a:rPr sz="1600" spc="-2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Basrah</a:t>
            </a:r>
            <a:endParaRPr sz="1600" dirty="0">
              <a:latin typeface="Britannic Bold"/>
              <a:cs typeface="Britannic Bold"/>
            </a:endParaRPr>
          </a:p>
          <a:p>
            <a:pPr algn="ctr">
              <a:lnSpc>
                <a:spcPts val="1850"/>
              </a:lnSpc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Al-Zahraa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Medical</a:t>
            </a:r>
            <a:r>
              <a:rPr sz="1600" spc="-70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College</a:t>
            </a:r>
            <a:endParaRPr sz="1600" dirty="0">
              <a:latin typeface="Britannic Bold"/>
              <a:cs typeface="Britannic Bold"/>
            </a:endParaRPr>
          </a:p>
        </p:txBody>
      </p:sp>
      <p:sp>
        <p:nvSpPr>
          <p:cNvPr id="7" name="object 6"/>
          <p:cNvSpPr/>
          <p:nvPr/>
        </p:nvSpPr>
        <p:spPr>
          <a:xfrm>
            <a:off x="4240617" y="39308"/>
            <a:ext cx="636183" cy="71065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7"/>
          <p:cNvSpPr/>
          <p:nvPr/>
        </p:nvSpPr>
        <p:spPr>
          <a:xfrm>
            <a:off x="5069070" y="0"/>
            <a:ext cx="4006822" cy="75184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8"/>
          <p:cNvSpPr txBox="1"/>
          <p:nvPr/>
        </p:nvSpPr>
        <p:spPr>
          <a:xfrm>
            <a:off x="5334001" y="14731"/>
            <a:ext cx="3612388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 algn="ctr">
              <a:lnSpc>
                <a:spcPts val="1760"/>
              </a:lnSpc>
              <a:spcBef>
                <a:spcPts val="28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Ministry of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higher</a:t>
            </a:r>
            <a:r>
              <a:rPr sz="1600" spc="-5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Education  </a:t>
            </a:r>
            <a:r>
              <a:rPr sz="1600" spc="-10" dirty="0">
                <a:solidFill>
                  <a:srgbClr val="001F5F"/>
                </a:solidFill>
                <a:latin typeface="Britannic Bold"/>
                <a:cs typeface="Britannic Bold"/>
              </a:rPr>
              <a:t>and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Scientific</a:t>
            </a:r>
            <a:r>
              <a:rPr sz="1600" spc="-1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Research</a:t>
            </a:r>
            <a:endParaRPr sz="1600" dirty="0">
              <a:latin typeface="Britannic Bold"/>
              <a:cs typeface="Britannic Bold"/>
            </a:endParaRPr>
          </a:p>
        </p:txBody>
      </p:sp>
    </p:spTree>
    <p:extLst>
      <p:ext uri="{BB962C8B-B14F-4D97-AF65-F5344CB8AC3E}">
        <p14:creationId xmlns:p14="http://schemas.microsoft.com/office/powerpoint/2010/main" val="707252645"/>
      </p:ext>
    </p:extLst>
  </p:cSld>
  <p:clrMapOvr>
    <a:masterClrMapping/>
  </p:clrMapOvr>
</p:sld>
</file>

<file path=ppt/theme/theme1.xml><?xml version="1.0" encoding="utf-8"?>
<a:theme xmlns:a="http://schemas.openxmlformats.org/drawingml/2006/main" name="subfertility lectu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subfertility lecture</Template>
  <TotalTime>143</TotalTime>
  <Words>787</Words>
  <Application>Microsoft Office PowerPoint</Application>
  <PresentationFormat>On-screen Show (4:3)</PresentationFormat>
  <Paragraphs>197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Britannic Bold</vt:lpstr>
      <vt:lpstr>Calibri</vt:lpstr>
      <vt:lpstr>Times New Roman</vt:lpstr>
      <vt:lpstr>Wingdings</vt:lpstr>
      <vt:lpstr>subfertility lecture</vt:lpstr>
      <vt:lpstr>PowerPoint Presentation</vt:lpstr>
      <vt:lpstr>PowerPoint Presentation</vt:lpstr>
      <vt:lpstr>What is subfertility?</vt:lpstr>
      <vt:lpstr>PowerPoint Presentation</vt:lpstr>
      <vt:lpstr>PowerPoint Presentation</vt:lpstr>
      <vt:lpstr>History &amp; examination</vt:lpstr>
      <vt:lpstr>PowerPoint Presentation</vt:lpstr>
      <vt:lpstr>ASSESSING OVULATION</vt:lpstr>
      <vt:lpstr>PowerPoint Presentation</vt:lpstr>
      <vt:lpstr>PowerPoint Presentation</vt:lpstr>
      <vt:lpstr>ASSESSING UTERINE/TUBAL PROBLEMS</vt:lpstr>
      <vt:lpstr>PowerPoint Presentation</vt:lpstr>
      <vt:lpstr>PowerPoint Presentation</vt:lpstr>
      <vt:lpstr>INVESTIGATIONS (MALE)</vt:lpstr>
      <vt:lpstr>PowerPoint Presentation</vt:lpstr>
      <vt:lpstr>TREATMENT </vt:lpstr>
      <vt:lpstr>OVULATION INDUCTION  </vt:lpstr>
      <vt:lpstr>Peritoneal/Uterine/tubal problems</vt:lpstr>
      <vt:lpstr>Treatment of male subfertlity </vt:lpstr>
      <vt:lpstr>PowerPoint Presentation</vt:lpstr>
      <vt:lpstr>PowerPoint Presentation</vt:lpstr>
      <vt:lpstr>PowerPoint Presentation</vt:lpstr>
    </vt:vector>
  </TitlesOfParts>
  <Company>Microsoft (C)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 al tawry</dc:creator>
  <cp:lastModifiedBy>msi</cp:lastModifiedBy>
  <cp:revision>15</cp:revision>
  <dcterms:created xsi:type="dcterms:W3CDTF">2020-06-17T11:44:06Z</dcterms:created>
  <dcterms:modified xsi:type="dcterms:W3CDTF">2022-04-19T22:58:25Z</dcterms:modified>
</cp:coreProperties>
</file>